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66" r:id="rId2"/>
    <p:sldId id="268" r:id="rId3"/>
    <p:sldId id="269" r:id="rId4"/>
    <p:sldId id="270" r:id="rId5"/>
    <p:sldId id="264" r:id="rId6"/>
    <p:sldId id="277" r:id="rId7"/>
    <p:sldId id="273" r:id="rId8"/>
    <p:sldId id="274" r:id="rId9"/>
    <p:sldId id="275" r:id="rId10"/>
    <p:sldId id="261" r:id="rId11"/>
    <p:sldId id="262" r:id="rId12"/>
    <p:sldId id="276" r:id="rId13"/>
    <p:sldId id="278" r:id="rId14"/>
    <p:sldId id="279" r:id="rId15"/>
    <p:sldId id="280" r:id="rId16"/>
  </p:sldIdLst>
  <p:sldSz cx="12192000" cy="6858000"/>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4" d="100"/>
          <a:sy n="104" d="100"/>
        </p:scale>
        <p:origin x="83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ja-JP" altLang="en-US" b="0" dirty="0">
                <a:latin typeface="HGS明朝E" panose="02020900000000000000" pitchFamily="18" charset="-128"/>
                <a:ea typeface="HGS明朝E" panose="02020900000000000000" pitchFamily="18" charset="-128"/>
              </a:rPr>
              <a:t>当社海外客エリア構成比</a:t>
            </a:r>
            <a:r>
              <a:rPr lang="en-US" altLang="ja-JP" b="0" dirty="0">
                <a:latin typeface="HGS明朝E" panose="02020900000000000000" pitchFamily="18" charset="-128"/>
                <a:ea typeface="HGS明朝E" panose="02020900000000000000" pitchFamily="18" charset="-128"/>
              </a:rPr>
              <a:t>(%)</a:t>
            </a:r>
            <a:endParaRPr lang="ja-JP" altLang="en-US" b="0" dirty="0">
              <a:latin typeface="HGS明朝E" panose="02020900000000000000" pitchFamily="18" charset="-128"/>
              <a:ea typeface="HGS明朝E" panose="02020900000000000000" pitchFamily="18" charset="-128"/>
            </a:endParaRPr>
          </a:p>
        </c:rich>
      </c:tx>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ja-JP" altLang="en-US"/>
        </a:p>
      </c:txPr>
    </c:title>
    <c:autoTitleDeleted val="0"/>
    <c:plotArea>
      <c:layout/>
      <c:pieChart>
        <c:varyColors val="1"/>
        <c:ser>
          <c:idx val="0"/>
          <c:order val="0"/>
          <c:tx>
            <c:strRef>
              <c:f>Sheet1!$B$1</c:f>
              <c:strCache>
                <c:ptCount val="1"/>
                <c:pt idx="0">
                  <c:v>当社海外客エリア構成比</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EACF-40C8-92E7-E82EA8040515}"/>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EACF-40C8-92E7-E82EA8040515}"/>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EACF-40C8-92E7-E82EA8040515}"/>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EACF-40C8-92E7-E82EA8040515}"/>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ja-JP"/>
              </a:p>
            </c:txPr>
            <c:dLblPos val="ctr"/>
            <c:showLegendKey val="0"/>
            <c:showVal val="1"/>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Sheet1!$A$2:$A$5</c:f>
              <c:strCache>
                <c:ptCount val="4"/>
                <c:pt idx="0">
                  <c:v>東南アジア</c:v>
                </c:pt>
                <c:pt idx="1">
                  <c:v>東アジア</c:v>
                </c:pt>
                <c:pt idx="2">
                  <c:v>中東</c:v>
                </c:pt>
                <c:pt idx="3">
                  <c:v>その他</c:v>
                </c:pt>
              </c:strCache>
            </c:strRef>
          </c:cat>
          <c:val>
            <c:numRef>
              <c:f>Sheet1!$B$2:$B$5</c:f>
              <c:numCache>
                <c:formatCode>General</c:formatCode>
                <c:ptCount val="4"/>
                <c:pt idx="0">
                  <c:v>33</c:v>
                </c:pt>
                <c:pt idx="1">
                  <c:v>31</c:v>
                </c:pt>
                <c:pt idx="2">
                  <c:v>24</c:v>
                </c:pt>
                <c:pt idx="3">
                  <c:v>12</c:v>
                </c:pt>
              </c:numCache>
            </c:numRef>
          </c:val>
          <c:extLst>
            <c:ext xmlns:c16="http://schemas.microsoft.com/office/drawing/2014/chart" uri="{C3380CC4-5D6E-409C-BE32-E72D297353CC}">
              <c16:uniqueId val="{00000000-946E-483A-8288-D5AA06249796}"/>
            </c:ext>
          </c:extLst>
        </c:ser>
        <c:dLbls>
          <c:dLblPos val="ctr"/>
          <c:showLegendKey val="0"/>
          <c:showVal val="1"/>
          <c:showCatName val="0"/>
          <c:showSerName val="0"/>
          <c:showPercent val="0"/>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ja-JP"/>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A893636C-0A5F-4927-8C20-66FCBA81D5B6}" type="datetimeFigureOut">
              <a:rPr kumimoji="1" lang="ja-JP" altLang="en-US" smtClean="0"/>
              <a:t>2026/10/26</a:t>
            </a:fld>
            <a:endParaRPr kumimoji="1" lang="ja-JP" altLang="en-US"/>
          </a:p>
        </p:txBody>
      </p:sp>
      <p:sp>
        <p:nvSpPr>
          <p:cNvPr id="4" name="スライド イメージ プレースホルダー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D2BB1A2C-D264-49AA-BBBC-028F56C46DAB}" type="slidenum">
              <a:rPr kumimoji="1" lang="ja-JP" altLang="en-US" smtClean="0"/>
              <a:t>‹#›</a:t>
            </a:fld>
            <a:endParaRPr kumimoji="1" lang="ja-JP" altLang="en-US"/>
          </a:p>
        </p:txBody>
      </p:sp>
    </p:spTree>
    <p:extLst>
      <p:ext uri="{BB962C8B-B14F-4D97-AF65-F5344CB8AC3E}">
        <p14:creationId xmlns:p14="http://schemas.microsoft.com/office/powerpoint/2010/main" val="331439616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1D50A54-C272-03F7-92EC-3873883A3751}"/>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BA839BF4-5B48-D024-3CE6-62F56D7723C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A8CB18EB-EDDE-1389-EE90-D8044A4D3FF2}"/>
              </a:ext>
            </a:extLst>
          </p:cNvPr>
          <p:cNvSpPr>
            <a:spLocks noGrp="1"/>
          </p:cNvSpPr>
          <p:nvPr>
            <p:ph type="dt" sz="half" idx="10"/>
          </p:nvPr>
        </p:nvSpPr>
        <p:spPr/>
        <p:txBody>
          <a:bodyPr/>
          <a:lstStyle/>
          <a:p>
            <a:fld id="{78DCA179-5491-428C-A472-042A01A998EE}" type="datetime1">
              <a:rPr kumimoji="1" lang="ja-JP" altLang="en-US" smtClean="0"/>
              <a:t>2026/10/26</a:t>
            </a:fld>
            <a:endParaRPr kumimoji="1" lang="ja-JP" altLang="en-US"/>
          </a:p>
        </p:txBody>
      </p:sp>
      <p:sp>
        <p:nvSpPr>
          <p:cNvPr id="5" name="フッター プレースホルダー 4">
            <a:extLst>
              <a:ext uri="{FF2B5EF4-FFF2-40B4-BE49-F238E27FC236}">
                <a16:creationId xmlns:a16="http://schemas.microsoft.com/office/drawing/2014/main" id="{3E859884-FE64-289E-F77D-59E6428F3AD3}"/>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9B8137F-1C53-B388-78D3-7FCC9DDD51E7}"/>
              </a:ext>
            </a:extLst>
          </p:cNvPr>
          <p:cNvSpPr>
            <a:spLocks noGrp="1"/>
          </p:cNvSpPr>
          <p:nvPr>
            <p:ph type="sldNum" sz="quarter" idx="12"/>
          </p:nvPr>
        </p:nvSpPr>
        <p:spPr/>
        <p:txBody>
          <a:bodyPr/>
          <a:lstStyle/>
          <a:p>
            <a:fld id="{F7F2B475-CF5F-4B8E-A618-012648023969}" type="slidenum">
              <a:rPr kumimoji="1" lang="ja-JP" altLang="en-US" smtClean="0"/>
              <a:t>‹#›</a:t>
            </a:fld>
            <a:endParaRPr kumimoji="1" lang="ja-JP" altLang="en-US"/>
          </a:p>
        </p:txBody>
      </p:sp>
    </p:spTree>
    <p:extLst>
      <p:ext uri="{BB962C8B-B14F-4D97-AF65-F5344CB8AC3E}">
        <p14:creationId xmlns:p14="http://schemas.microsoft.com/office/powerpoint/2010/main" val="2423598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FAE84B-B870-0A01-E613-E6F7D682C90C}"/>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2B431F8F-D0A8-4C88-A5B3-205BD03002BC}"/>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05A2D99-6E95-E91C-3BC5-BB8B8F8FF442}"/>
              </a:ext>
            </a:extLst>
          </p:cNvPr>
          <p:cNvSpPr>
            <a:spLocks noGrp="1"/>
          </p:cNvSpPr>
          <p:nvPr>
            <p:ph type="dt" sz="half" idx="10"/>
          </p:nvPr>
        </p:nvSpPr>
        <p:spPr/>
        <p:txBody>
          <a:bodyPr/>
          <a:lstStyle/>
          <a:p>
            <a:fld id="{A571C381-54A3-4276-A4F7-6D07A93AB605}" type="datetime1">
              <a:rPr kumimoji="1" lang="ja-JP" altLang="en-US" smtClean="0"/>
              <a:t>2026/10/26</a:t>
            </a:fld>
            <a:endParaRPr kumimoji="1" lang="ja-JP" altLang="en-US"/>
          </a:p>
        </p:txBody>
      </p:sp>
      <p:sp>
        <p:nvSpPr>
          <p:cNvPr id="5" name="フッター プレースホルダー 4">
            <a:extLst>
              <a:ext uri="{FF2B5EF4-FFF2-40B4-BE49-F238E27FC236}">
                <a16:creationId xmlns:a16="http://schemas.microsoft.com/office/drawing/2014/main" id="{FDFD6404-F62D-C34C-B860-082119AD3B9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FFEAB04-5FBE-BCFB-160B-76D13B234C7A}"/>
              </a:ext>
            </a:extLst>
          </p:cNvPr>
          <p:cNvSpPr>
            <a:spLocks noGrp="1"/>
          </p:cNvSpPr>
          <p:nvPr>
            <p:ph type="sldNum" sz="quarter" idx="12"/>
          </p:nvPr>
        </p:nvSpPr>
        <p:spPr/>
        <p:txBody>
          <a:bodyPr/>
          <a:lstStyle/>
          <a:p>
            <a:fld id="{F7F2B475-CF5F-4B8E-A618-012648023969}" type="slidenum">
              <a:rPr kumimoji="1" lang="ja-JP" altLang="en-US" smtClean="0"/>
              <a:t>‹#›</a:t>
            </a:fld>
            <a:endParaRPr kumimoji="1" lang="ja-JP" altLang="en-US"/>
          </a:p>
        </p:txBody>
      </p:sp>
    </p:spTree>
    <p:extLst>
      <p:ext uri="{BB962C8B-B14F-4D97-AF65-F5344CB8AC3E}">
        <p14:creationId xmlns:p14="http://schemas.microsoft.com/office/powerpoint/2010/main" val="33042634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A4C72AC-FAB8-F029-8CBE-E0467445C041}"/>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4803BA4-E048-DC4C-A2F0-D959694D1E4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ED93029C-FDED-A92B-5E1C-DA17249DBB34}"/>
              </a:ext>
            </a:extLst>
          </p:cNvPr>
          <p:cNvSpPr>
            <a:spLocks noGrp="1"/>
          </p:cNvSpPr>
          <p:nvPr>
            <p:ph type="dt" sz="half" idx="10"/>
          </p:nvPr>
        </p:nvSpPr>
        <p:spPr/>
        <p:txBody>
          <a:bodyPr/>
          <a:lstStyle/>
          <a:p>
            <a:fld id="{4F9AD98F-CB3E-4B6F-B21A-19B1857AB0F8}" type="datetime1">
              <a:rPr kumimoji="1" lang="ja-JP" altLang="en-US" smtClean="0"/>
              <a:t>2026/10/26</a:t>
            </a:fld>
            <a:endParaRPr kumimoji="1" lang="ja-JP" altLang="en-US"/>
          </a:p>
        </p:txBody>
      </p:sp>
      <p:sp>
        <p:nvSpPr>
          <p:cNvPr id="5" name="フッター プレースホルダー 4">
            <a:extLst>
              <a:ext uri="{FF2B5EF4-FFF2-40B4-BE49-F238E27FC236}">
                <a16:creationId xmlns:a16="http://schemas.microsoft.com/office/drawing/2014/main" id="{56A9391F-5357-1E32-1281-25C415BBE41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5B36F63-054D-4F76-48D6-407F1E227A9B}"/>
              </a:ext>
            </a:extLst>
          </p:cNvPr>
          <p:cNvSpPr>
            <a:spLocks noGrp="1"/>
          </p:cNvSpPr>
          <p:nvPr>
            <p:ph type="sldNum" sz="quarter" idx="12"/>
          </p:nvPr>
        </p:nvSpPr>
        <p:spPr/>
        <p:txBody>
          <a:bodyPr/>
          <a:lstStyle/>
          <a:p>
            <a:fld id="{F7F2B475-CF5F-4B8E-A618-012648023969}" type="slidenum">
              <a:rPr kumimoji="1" lang="ja-JP" altLang="en-US" smtClean="0"/>
              <a:t>‹#›</a:t>
            </a:fld>
            <a:endParaRPr kumimoji="1" lang="ja-JP" altLang="en-US"/>
          </a:p>
        </p:txBody>
      </p:sp>
    </p:spTree>
    <p:extLst>
      <p:ext uri="{BB962C8B-B14F-4D97-AF65-F5344CB8AC3E}">
        <p14:creationId xmlns:p14="http://schemas.microsoft.com/office/powerpoint/2010/main" val="29445190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B6AD86C-F205-19F0-3596-4B0393571F56}"/>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29D9BA47-4B16-E6A9-5972-B580646FA671}"/>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9B5FF318-B329-03D2-E401-B66ADCB674D0}"/>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A8CB18B7-3DD2-519C-A25F-D47055A51310}"/>
              </a:ext>
            </a:extLst>
          </p:cNvPr>
          <p:cNvSpPr>
            <a:spLocks noGrp="1"/>
          </p:cNvSpPr>
          <p:nvPr>
            <p:ph type="dt" sz="half" idx="10"/>
          </p:nvPr>
        </p:nvSpPr>
        <p:spPr/>
        <p:txBody>
          <a:bodyPr/>
          <a:lstStyle/>
          <a:p>
            <a:fld id="{D8C9773C-9745-4D83-8298-2983A9B0B5D7}" type="datetime1">
              <a:rPr kumimoji="1" lang="ja-JP" altLang="en-US" smtClean="0"/>
              <a:t>2026/10/26</a:t>
            </a:fld>
            <a:endParaRPr kumimoji="1" lang="ja-JP" altLang="en-US"/>
          </a:p>
        </p:txBody>
      </p:sp>
      <p:sp>
        <p:nvSpPr>
          <p:cNvPr id="6" name="フッター プレースホルダー 5">
            <a:extLst>
              <a:ext uri="{FF2B5EF4-FFF2-40B4-BE49-F238E27FC236}">
                <a16:creationId xmlns:a16="http://schemas.microsoft.com/office/drawing/2014/main" id="{41249E61-433E-6C1A-D480-59A4B562882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F9349DC6-F3F3-EDD6-BAFC-90B2F977CC71}"/>
              </a:ext>
            </a:extLst>
          </p:cNvPr>
          <p:cNvSpPr>
            <a:spLocks noGrp="1"/>
          </p:cNvSpPr>
          <p:nvPr>
            <p:ph type="sldNum" sz="quarter" idx="12"/>
          </p:nvPr>
        </p:nvSpPr>
        <p:spPr/>
        <p:txBody>
          <a:bodyPr/>
          <a:lstStyle/>
          <a:p>
            <a:fld id="{F7F2B475-CF5F-4B8E-A618-012648023969}" type="slidenum">
              <a:rPr kumimoji="1" lang="ja-JP" altLang="en-US" smtClean="0"/>
              <a:t>‹#›</a:t>
            </a:fld>
            <a:endParaRPr kumimoji="1" lang="ja-JP" altLang="en-US"/>
          </a:p>
        </p:txBody>
      </p:sp>
    </p:spTree>
    <p:extLst>
      <p:ext uri="{BB962C8B-B14F-4D97-AF65-F5344CB8AC3E}">
        <p14:creationId xmlns:p14="http://schemas.microsoft.com/office/powerpoint/2010/main" val="21276308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F3550D8-9DC8-CA7A-7A50-68D2E985A9D1}"/>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EE76DC10-1E46-F2B7-3DBC-A90428544B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BC2F19FC-7CEA-6BC4-2FFB-95D8BB50FA9D}"/>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B2737302-9913-C4DC-F32A-652ADF08DDF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25E2109B-5F20-B192-9F3E-251628CF56EB}"/>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96BB8DC9-99AA-03B1-F451-12F463437EB7}"/>
              </a:ext>
            </a:extLst>
          </p:cNvPr>
          <p:cNvSpPr>
            <a:spLocks noGrp="1"/>
          </p:cNvSpPr>
          <p:nvPr>
            <p:ph type="dt" sz="half" idx="10"/>
          </p:nvPr>
        </p:nvSpPr>
        <p:spPr/>
        <p:txBody>
          <a:bodyPr/>
          <a:lstStyle/>
          <a:p>
            <a:fld id="{83573B1D-05AD-4C50-A539-758CE7E2A0CC}" type="datetime1">
              <a:rPr kumimoji="1" lang="ja-JP" altLang="en-US" smtClean="0"/>
              <a:t>2026/10/26</a:t>
            </a:fld>
            <a:endParaRPr kumimoji="1" lang="ja-JP" altLang="en-US"/>
          </a:p>
        </p:txBody>
      </p:sp>
      <p:sp>
        <p:nvSpPr>
          <p:cNvPr id="8" name="フッター プレースホルダー 7">
            <a:extLst>
              <a:ext uri="{FF2B5EF4-FFF2-40B4-BE49-F238E27FC236}">
                <a16:creationId xmlns:a16="http://schemas.microsoft.com/office/drawing/2014/main" id="{7378A6A3-9B24-AE1A-9C5E-208FF5BE8358}"/>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41F47652-DF5B-EC06-FE4D-63DFCD911321}"/>
              </a:ext>
            </a:extLst>
          </p:cNvPr>
          <p:cNvSpPr>
            <a:spLocks noGrp="1"/>
          </p:cNvSpPr>
          <p:nvPr>
            <p:ph type="sldNum" sz="quarter" idx="12"/>
          </p:nvPr>
        </p:nvSpPr>
        <p:spPr/>
        <p:txBody>
          <a:bodyPr/>
          <a:lstStyle/>
          <a:p>
            <a:fld id="{F7F2B475-CF5F-4B8E-A618-012648023969}" type="slidenum">
              <a:rPr kumimoji="1" lang="ja-JP" altLang="en-US" smtClean="0"/>
              <a:t>‹#›</a:t>
            </a:fld>
            <a:endParaRPr kumimoji="1" lang="ja-JP" altLang="en-US"/>
          </a:p>
        </p:txBody>
      </p:sp>
    </p:spTree>
    <p:extLst>
      <p:ext uri="{BB962C8B-B14F-4D97-AF65-F5344CB8AC3E}">
        <p14:creationId xmlns:p14="http://schemas.microsoft.com/office/powerpoint/2010/main" val="339904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849E52-7E52-DAC1-F468-01DD27821A10}"/>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72104478-C130-024B-9417-3F0C4D81BA77}"/>
              </a:ext>
            </a:extLst>
          </p:cNvPr>
          <p:cNvSpPr>
            <a:spLocks noGrp="1"/>
          </p:cNvSpPr>
          <p:nvPr>
            <p:ph type="dt" sz="half" idx="10"/>
          </p:nvPr>
        </p:nvSpPr>
        <p:spPr/>
        <p:txBody>
          <a:bodyPr/>
          <a:lstStyle/>
          <a:p>
            <a:fld id="{4DD20113-0A48-44B6-B868-A733519E7878}" type="datetime1">
              <a:rPr kumimoji="1" lang="ja-JP" altLang="en-US" smtClean="0"/>
              <a:t>2026/10/26</a:t>
            </a:fld>
            <a:endParaRPr kumimoji="1" lang="ja-JP" altLang="en-US"/>
          </a:p>
        </p:txBody>
      </p:sp>
      <p:sp>
        <p:nvSpPr>
          <p:cNvPr id="4" name="フッター プレースホルダー 3">
            <a:extLst>
              <a:ext uri="{FF2B5EF4-FFF2-40B4-BE49-F238E27FC236}">
                <a16:creationId xmlns:a16="http://schemas.microsoft.com/office/drawing/2014/main" id="{E0A2F209-D175-B476-C2ED-93F89760381C}"/>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539EC1C6-F082-F93D-086C-13B8574A3869}"/>
              </a:ext>
            </a:extLst>
          </p:cNvPr>
          <p:cNvSpPr>
            <a:spLocks noGrp="1"/>
          </p:cNvSpPr>
          <p:nvPr>
            <p:ph type="sldNum" sz="quarter" idx="12"/>
          </p:nvPr>
        </p:nvSpPr>
        <p:spPr/>
        <p:txBody>
          <a:bodyPr/>
          <a:lstStyle/>
          <a:p>
            <a:fld id="{F7F2B475-CF5F-4B8E-A618-012648023969}" type="slidenum">
              <a:rPr kumimoji="1" lang="ja-JP" altLang="en-US" smtClean="0"/>
              <a:t>‹#›</a:t>
            </a:fld>
            <a:endParaRPr kumimoji="1" lang="ja-JP" altLang="en-US"/>
          </a:p>
        </p:txBody>
      </p:sp>
    </p:spTree>
    <p:extLst>
      <p:ext uri="{BB962C8B-B14F-4D97-AF65-F5344CB8AC3E}">
        <p14:creationId xmlns:p14="http://schemas.microsoft.com/office/powerpoint/2010/main" val="2857141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8AF212C2-6743-F7FB-9ED9-692F921EF96A}"/>
              </a:ext>
            </a:extLst>
          </p:cNvPr>
          <p:cNvSpPr>
            <a:spLocks noGrp="1"/>
          </p:cNvSpPr>
          <p:nvPr>
            <p:ph type="dt" sz="half" idx="10"/>
          </p:nvPr>
        </p:nvSpPr>
        <p:spPr/>
        <p:txBody>
          <a:bodyPr/>
          <a:lstStyle/>
          <a:p>
            <a:fld id="{DF8B3972-3B67-454E-8575-51E66EBF2E52}" type="datetime1">
              <a:rPr kumimoji="1" lang="ja-JP" altLang="en-US" smtClean="0"/>
              <a:t>2026/10/26</a:t>
            </a:fld>
            <a:endParaRPr kumimoji="1" lang="ja-JP" altLang="en-US"/>
          </a:p>
        </p:txBody>
      </p:sp>
      <p:sp>
        <p:nvSpPr>
          <p:cNvPr id="3" name="フッター プレースホルダー 2">
            <a:extLst>
              <a:ext uri="{FF2B5EF4-FFF2-40B4-BE49-F238E27FC236}">
                <a16:creationId xmlns:a16="http://schemas.microsoft.com/office/drawing/2014/main" id="{E1BB99C4-93B2-4680-A202-70FE4857DF07}"/>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5206BAF0-5BBA-E1D3-36EE-5A7EB4F7D712}"/>
              </a:ext>
            </a:extLst>
          </p:cNvPr>
          <p:cNvSpPr>
            <a:spLocks noGrp="1"/>
          </p:cNvSpPr>
          <p:nvPr>
            <p:ph type="sldNum" sz="quarter" idx="12"/>
          </p:nvPr>
        </p:nvSpPr>
        <p:spPr/>
        <p:txBody>
          <a:bodyPr/>
          <a:lstStyle/>
          <a:p>
            <a:fld id="{F7F2B475-CF5F-4B8E-A618-012648023969}" type="slidenum">
              <a:rPr kumimoji="1" lang="ja-JP" altLang="en-US" smtClean="0"/>
              <a:t>‹#›</a:t>
            </a:fld>
            <a:endParaRPr kumimoji="1" lang="ja-JP" altLang="en-US"/>
          </a:p>
        </p:txBody>
      </p:sp>
    </p:spTree>
    <p:extLst>
      <p:ext uri="{BB962C8B-B14F-4D97-AF65-F5344CB8AC3E}">
        <p14:creationId xmlns:p14="http://schemas.microsoft.com/office/powerpoint/2010/main" val="35713543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EC14B12-0C25-3A2B-4E47-E41D8D55671C}"/>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CD8DEAF-E8C7-A677-3D20-5746FA729F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64DA58E3-9E04-698B-CE78-1B8E8CB646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CE956268-6F62-9438-72DD-700DD9B30926}"/>
              </a:ext>
            </a:extLst>
          </p:cNvPr>
          <p:cNvSpPr>
            <a:spLocks noGrp="1"/>
          </p:cNvSpPr>
          <p:nvPr>
            <p:ph type="dt" sz="half" idx="10"/>
          </p:nvPr>
        </p:nvSpPr>
        <p:spPr/>
        <p:txBody>
          <a:bodyPr/>
          <a:lstStyle/>
          <a:p>
            <a:fld id="{6EC7DD91-3390-4173-8D9E-3EC57ED23040}" type="datetime1">
              <a:rPr kumimoji="1" lang="ja-JP" altLang="en-US" smtClean="0"/>
              <a:t>2026/10/26</a:t>
            </a:fld>
            <a:endParaRPr kumimoji="1" lang="ja-JP" altLang="en-US"/>
          </a:p>
        </p:txBody>
      </p:sp>
      <p:sp>
        <p:nvSpPr>
          <p:cNvPr id="6" name="フッター プレースホルダー 5">
            <a:extLst>
              <a:ext uri="{FF2B5EF4-FFF2-40B4-BE49-F238E27FC236}">
                <a16:creationId xmlns:a16="http://schemas.microsoft.com/office/drawing/2014/main" id="{761F3692-C59F-940B-849A-F4267E8DB11D}"/>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BB40358C-A0E0-6DB9-6768-89D22A1F2C4D}"/>
              </a:ext>
            </a:extLst>
          </p:cNvPr>
          <p:cNvSpPr>
            <a:spLocks noGrp="1"/>
          </p:cNvSpPr>
          <p:nvPr>
            <p:ph type="sldNum" sz="quarter" idx="12"/>
          </p:nvPr>
        </p:nvSpPr>
        <p:spPr/>
        <p:txBody>
          <a:bodyPr/>
          <a:lstStyle/>
          <a:p>
            <a:fld id="{F7F2B475-CF5F-4B8E-A618-012648023969}" type="slidenum">
              <a:rPr kumimoji="1" lang="ja-JP" altLang="en-US" smtClean="0"/>
              <a:t>‹#›</a:t>
            </a:fld>
            <a:endParaRPr kumimoji="1" lang="ja-JP" altLang="en-US"/>
          </a:p>
        </p:txBody>
      </p:sp>
    </p:spTree>
    <p:extLst>
      <p:ext uri="{BB962C8B-B14F-4D97-AF65-F5344CB8AC3E}">
        <p14:creationId xmlns:p14="http://schemas.microsoft.com/office/powerpoint/2010/main" val="2070877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C31ADE1-8295-A33A-AD23-C82FCA62C955}"/>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E4CD6736-9985-068E-EC18-53601C8A98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C74B24A9-B7B2-427D-51DA-B3EF98BFC3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CDFB430E-1F7B-40E6-DB66-3FBA3C956F63}"/>
              </a:ext>
            </a:extLst>
          </p:cNvPr>
          <p:cNvSpPr>
            <a:spLocks noGrp="1"/>
          </p:cNvSpPr>
          <p:nvPr>
            <p:ph type="dt" sz="half" idx="10"/>
          </p:nvPr>
        </p:nvSpPr>
        <p:spPr/>
        <p:txBody>
          <a:bodyPr/>
          <a:lstStyle/>
          <a:p>
            <a:fld id="{6453D1F5-7E02-458F-96D8-05C99E0F2471}" type="datetime1">
              <a:rPr kumimoji="1" lang="ja-JP" altLang="en-US" smtClean="0"/>
              <a:t>2026/10/26</a:t>
            </a:fld>
            <a:endParaRPr kumimoji="1" lang="ja-JP" altLang="en-US"/>
          </a:p>
        </p:txBody>
      </p:sp>
      <p:sp>
        <p:nvSpPr>
          <p:cNvPr id="6" name="フッター プレースホルダー 5">
            <a:extLst>
              <a:ext uri="{FF2B5EF4-FFF2-40B4-BE49-F238E27FC236}">
                <a16:creationId xmlns:a16="http://schemas.microsoft.com/office/drawing/2014/main" id="{00FC4EF7-6C6A-4CDF-EF14-B12C1E3BBF5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A87DE6DE-A02A-3EAF-B2BC-5808AC498B11}"/>
              </a:ext>
            </a:extLst>
          </p:cNvPr>
          <p:cNvSpPr>
            <a:spLocks noGrp="1"/>
          </p:cNvSpPr>
          <p:nvPr>
            <p:ph type="sldNum" sz="quarter" idx="12"/>
          </p:nvPr>
        </p:nvSpPr>
        <p:spPr/>
        <p:txBody>
          <a:bodyPr/>
          <a:lstStyle/>
          <a:p>
            <a:fld id="{F7F2B475-CF5F-4B8E-A618-012648023969}" type="slidenum">
              <a:rPr kumimoji="1" lang="ja-JP" altLang="en-US" smtClean="0"/>
              <a:t>‹#›</a:t>
            </a:fld>
            <a:endParaRPr kumimoji="1" lang="ja-JP" altLang="en-US"/>
          </a:p>
        </p:txBody>
      </p:sp>
    </p:spTree>
    <p:extLst>
      <p:ext uri="{BB962C8B-B14F-4D97-AF65-F5344CB8AC3E}">
        <p14:creationId xmlns:p14="http://schemas.microsoft.com/office/powerpoint/2010/main" val="3530218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5492B15-2424-9B72-4A5F-98FA65B99338}"/>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CDAA1F36-9537-365B-D860-BF505F9E7154}"/>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E4E1888-D74B-A0DA-C334-5C918F16D26E}"/>
              </a:ext>
            </a:extLst>
          </p:cNvPr>
          <p:cNvSpPr>
            <a:spLocks noGrp="1"/>
          </p:cNvSpPr>
          <p:nvPr>
            <p:ph type="dt" sz="half" idx="10"/>
          </p:nvPr>
        </p:nvSpPr>
        <p:spPr/>
        <p:txBody>
          <a:bodyPr/>
          <a:lstStyle/>
          <a:p>
            <a:fld id="{6F8992D1-6890-416D-925D-3663572D6630}" type="datetime1">
              <a:rPr kumimoji="1" lang="ja-JP" altLang="en-US" smtClean="0"/>
              <a:t>2026/10/26</a:t>
            </a:fld>
            <a:endParaRPr kumimoji="1" lang="ja-JP" altLang="en-US"/>
          </a:p>
        </p:txBody>
      </p:sp>
      <p:sp>
        <p:nvSpPr>
          <p:cNvPr id="5" name="フッター プレースホルダー 4">
            <a:extLst>
              <a:ext uri="{FF2B5EF4-FFF2-40B4-BE49-F238E27FC236}">
                <a16:creationId xmlns:a16="http://schemas.microsoft.com/office/drawing/2014/main" id="{CE94AA1C-E611-FEBA-57A1-1666412CC8C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0978852C-2A9B-30E4-AA32-433842DEDEC0}"/>
              </a:ext>
            </a:extLst>
          </p:cNvPr>
          <p:cNvSpPr>
            <a:spLocks noGrp="1"/>
          </p:cNvSpPr>
          <p:nvPr>
            <p:ph type="sldNum" sz="quarter" idx="12"/>
          </p:nvPr>
        </p:nvSpPr>
        <p:spPr/>
        <p:txBody>
          <a:bodyPr/>
          <a:lstStyle/>
          <a:p>
            <a:fld id="{F7F2B475-CF5F-4B8E-A618-012648023969}" type="slidenum">
              <a:rPr kumimoji="1" lang="ja-JP" altLang="en-US" smtClean="0"/>
              <a:t>‹#›</a:t>
            </a:fld>
            <a:endParaRPr kumimoji="1" lang="ja-JP" altLang="en-US"/>
          </a:p>
        </p:txBody>
      </p:sp>
    </p:spTree>
    <p:extLst>
      <p:ext uri="{BB962C8B-B14F-4D97-AF65-F5344CB8AC3E}">
        <p14:creationId xmlns:p14="http://schemas.microsoft.com/office/powerpoint/2010/main" val="2037957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FAE27F6F-042B-671A-E936-320045EB499D}"/>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EDAC7CAF-C04E-A019-6291-5421D4D6632D}"/>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2E1DB55-2DF4-32B0-2379-F39F6ED1BA83}"/>
              </a:ext>
            </a:extLst>
          </p:cNvPr>
          <p:cNvSpPr>
            <a:spLocks noGrp="1"/>
          </p:cNvSpPr>
          <p:nvPr>
            <p:ph type="dt" sz="half" idx="10"/>
          </p:nvPr>
        </p:nvSpPr>
        <p:spPr/>
        <p:txBody>
          <a:bodyPr/>
          <a:lstStyle/>
          <a:p>
            <a:fld id="{8CF5EABD-0B45-4652-B004-90FDB3E31020}" type="datetime1">
              <a:rPr kumimoji="1" lang="ja-JP" altLang="en-US" smtClean="0"/>
              <a:t>2026/10/26</a:t>
            </a:fld>
            <a:endParaRPr kumimoji="1" lang="ja-JP" altLang="en-US"/>
          </a:p>
        </p:txBody>
      </p:sp>
      <p:sp>
        <p:nvSpPr>
          <p:cNvPr id="5" name="フッター プレースホルダー 4">
            <a:extLst>
              <a:ext uri="{FF2B5EF4-FFF2-40B4-BE49-F238E27FC236}">
                <a16:creationId xmlns:a16="http://schemas.microsoft.com/office/drawing/2014/main" id="{990E2C9F-3B39-75E9-ECD5-1348B3122B8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FAB34B2-0925-23BF-79CC-A363A641935B}"/>
              </a:ext>
            </a:extLst>
          </p:cNvPr>
          <p:cNvSpPr>
            <a:spLocks noGrp="1"/>
          </p:cNvSpPr>
          <p:nvPr>
            <p:ph type="sldNum" sz="quarter" idx="12"/>
          </p:nvPr>
        </p:nvSpPr>
        <p:spPr/>
        <p:txBody>
          <a:bodyPr/>
          <a:lstStyle/>
          <a:p>
            <a:fld id="{F7F2B475-CF5F-4B8E-A618-012648023969}" type="slidenum">
              <a:rPr kumimoji="1" lang="ja-JP" altLang="en-US" smtClean="0"/>
              <a:t>‹#›</a:t>
            </a:fld>
            <a:endParaRPr kumimoji="1" lang="ja-JP" altLang="en-US"/>
          </a:p>
        </p:txBody>
      </p:sp>
    </p:spTree>
    <p:extLst>
      <p:ext uri="{BB962C8B-B14F-4D97-AF65-F5344CB8AC3E}">
        <p14:creationId xmlns:p14="http://schemas.microsoft.com/office/powerpoint/2010/main" val="1911716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036570D5-68F5-0DA5-5625-8BB1296925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038AB35-754E-1F8C-B5C2-7F12DDB481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14DDB374-C050-CE8C-EDC3-FE7974FBD66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829FB6A-C890-49A7-8505-74915A6879CB}" type="datetime1">
              <a:rPr kumimoji="1" lang="ja-JP" altLang="en-US" smtClean="0"/>
              <a:t>2026/10/26</a:t>
            </a:fld>
            <a:endParaRPr kumimoji="1" lang="ja-JP" altLang="en-US"/>
          </a:p>
        </p:txBody>
      </p:sp>
      <p:sp>
        <p:nvSpPr>
          <p:cNvPr id="5" name="フッター プレースホルダー 4">
            <a:extLst>
              <a:ext uri="{FF2B5EF4-FFF2-40B4-BE49-F238E27FC236}">
                <a16:creationId xmlns:a16="http://schemas.microsoft.com/office/drawing/2014/main" id="{DC83516A-D08B-5EA9-0A99-E1CD77FC37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30A2E007-FF02-74FD-8E3F-F359D4D017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7F2B475-CF5F-4B8E-A618-012648023969}" type="slidenum">
              <a:rPr kumimoji="1" lang="ja-JP" altLang="en-US" smtClean="0"/>
              <a:t>‹#›</a:t>
            </a:fld>
            <a:endParaRPr kumimoji="1" lang="ja-JP" altLang="en-US"/>
          </a:p>
        </p:txBody>
      </p:sp>
    </p:spTree>
    <p:extLst>
      <p:ext uri="{BB962C8B-B14F-4D97-AF65-F5344CB8AC3E}">
        <p14:creationId xmlns:p14="http://schemas.microsoft.com/office/powerpoint/2010/main" val="34927374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3BB0C82E-0389-9E05-A633-69738916CA04}"/>
              </a:ext>
            </a:extLst>
          </p:cNvPr>
          <p:cNvSpPr txBox="1"/>
          <p:nvPr/>
        </p:nvSpPr>
        <p:spPr>
          <a:xfrm>
            <a:off x="2261283" y="265716"/>
            <a:ext cx="7453745" cy="461665"/>
          </a:xfrm>
          <a:prstGeom prst="rect">
            <a:avLst/>
          </a:prstGeom>
          <a:noFill/>
        </p:spPr>
        <p:txBody>
          <a:bodyPr wrap="square" rtlCol="0">
            <a:spAutoFit/>
          </a:bodyPr>
          <a:lstStyle/>
          <a:p>
            <a:r>
              <a:rPr lang="ja-JP" altLang="en-US" sz="2400" u="sng" dirty="0">
                <a:latin typeface="HGS明朝E" panose="02020900000000000000" pitchFamily="18" charset="-128"/>
                <a:ea typeface="HGS明朝E" panose="02020900000000000000" pitchFamily="18" charset="-128"/>
              </a:rPr>
              <a:t>日本の医療機関へ海外客送客事業</a:t>
            </a:r>
            <a:r>
              <a:rPr kumimoji="1" lang="ja-JP" altLang="en-US" sz="2400" u="sng" dirty="0">
                <a:latin typeface="HGS明朝E" panose="02020900000000000000" pitchFamily="18" charset="-128"/>
                <a:ea typeface="HGS明朝E" panose="02020900000000000000" pitchFamily="18" charset="-128"/>
              </a:rPr>
              <a:t>のご案内</a:t>
            </a:r>
          </a:p>
        </p:txBody>
      </p:sp>
      <p:pic>
        <p:nvPicPr>
          <p:cNvPr id="3" name="図 2">
            <a:extLst>
              <a:ext uri="{FF2B5EF4-FFF2-40B4-BE49-F238E27FC236}">
                <a16:creationId xmlns:a16="http://schemas.microsoft.com/office/drawing/2014/main" id="{723AAE60-C771-A9DE-E9F7-0A1656B863D6}"/>
              </a:ext>
            </a:extLst>
          </p:cNvPr>
          <p:cNvPicPr>
            <a:picLocks noChangeAspect="1"/>
          </p:cNvPicPr>
          <p:nvPr/>
        </p:nvPicPr>
        <p:blipFill>
          <a:blip r:embed="rId2"/>
          <a:stretch>
            <a:fillRect/>
          </a:stretch>
        </p:blipFill>
        <p:spPr>
          <a:xfrm>
            <a:off x="1154545" y="1495415"/>
            <a:ext cx="10095345" cy="4166476"/>
          </a:xfrm>
          <a:prstGeom prst="rect">
            <a:avLst/>
          </a:prstGeom>
        </p:spPr>
      </p:pic>
      <p:sp>
        <p:nvSpPr>
          <p:cNvPr id="5" name="テキスト ボックス 4">
            <a:extLst>
              <a:ext uri="{FF2B5EF4-FFF2-40B4-BE49-F238E27FC236}">
                <a16:creationId xmlns:a16="http://schemas.microsoft.com/office/drawing/2014/main" id="{8BFFA38A-31D8-F22A-E30D-AC947A76FD55}"/>
              </a:ext>
            </a:extLst>
          </p:cNvPr>
          <p:cNvSpPr txBox="1"/>
          <p:nvPr/>
        </p:nvSpPr>
        <p:spPr>
          <a:xfrm>
            <a:off x="4054785" y="926732"/>
            <a:ext cx="4719761" cy="369332"/>
          </a:xfrm>
          <a:prstGeom prst="rect">
            <a:avLst/>
          </a:prstGeom>
          <a:noFill/>
        </p:spPr>
        <p:txBody>
          <a:bodyPr wrap="square">
            <a:spAutoFit/>
          </a:bodyPr>
          <a:lstStyle/>
          <a:p>
            <a:r>
              <a:rPr lang="ja-JP" altLang="en-US" dirty="0">
                <a:latin typeface="HGS明朝E" panose="02020900000000000000" pitchFamily="18" charset="-128"/>
                <a:ea typeface="HGS明朝E" panose="02020900000000000000" pitchFamily="18" charset="-128"/>
              </a:rPr>
              <a:t>～海外富裕層患者を日本へ～</a:t>
            </a:r>
          </a:p>
        </p:txBody>
      </p:sp>
      <p:sp>
        <p:nvSpPr>
          <p:cNvPr id="6" name="テキスト ボックス 5">
            <a:extLst>
              <a:ext uri="{FF2B5EF4-FFF2-40B4-BE49-F238E27FC236}">
                <a16:creationId xmlns:a16="http://schemas.microsoft.com/office/drawing/2014/main" id="{4955A584-9DA5-62F0-9A3C-FB0C581819F5}"/>
              </a:ext>
            </a:extLst>
          </p:cNvPr>
          <p:cNvSpPr txBox="1"/>
          <p:nvPr/>
        </p:nvSpPr>
        <p:spPr>
          <a:xfrm>
            <a:off x="6211017" y="5931268"/>
            <a:ext cx="5127057" cy="369332"/>
          </a:xfrm>
          <a:prstGeom prst="rect">
            <a:avLst/>
          </a:prstGeom>
          <a:noFill/>
        </p:spPr>
        <p:txBody>
          <a:bodyPr wrap="square" rtlCol="0">
            <a:spAutoFit/>
          </a:bodyPr>
          <a:lstStyle/>
          <a:p>
            <a:r>
              <a:rPr kumimoji="1" lang="ja-JP" altLang="en-US" dirty="0">
                <a:latin typeface="HGS明朝E" panose="02020900000000000000" pitchFamily="18" charset="-128"/>
                <a:ea typeface="HGS明朝E" panose="02020900000000000000" pitchFamily="18" charset="-128"/>
              </a:rPr>
              <a:t>株式会社エージェント・プロフェッショナル</a:t>
            </a:r>
          </a:p>
        </p:txBody>
      </p:sp>
      <p:pic>
        <p:nvPicPr>
          <p:cNvPr id="7" name="図 6">
            <a:extLst>
              <a:ext uri="{FF2B5EF4-FFF2-40B4-BE49-F238E27FC236}">
                <a16:creationId xmlns:a16="http://schemas.microsoft.com/office/drawing/2014/main" id="{F423015D-FA67-52A0-3A30-74F818DA3BF0}"/>
              </a:ext>
            </a:extLst>
          </p:cNvPr>
          <p:cNvPicPr>
            <a:picLocks noChangeAspect="1"/>
          </p:cNvPicPr>
          <p:nvPr/>
        </p:nvPicPr>
        <p:blipFill>
          <a:blip r:embed="rId3"/>
          <a:stretch>
            <a:fillRect/>
          </a:stretch>
        </p:blipFill>
        <p:spPr>
          <a:xfrm>
            <a:off x="10655263" y="196983"/>
            <a:ext cx="1365622" cy="530398"/>
          </a:xfrm>
          <a:prstGeom prst="rect">
            <a:avLst/>
          </a:prstGeom>
        </p:spPr>
      </p:pic>
      <p:sp>
        <p:nvSpPr>
          <p:cNvPr id="4" name="スライド番号プレースホルダー 3">
            <a:extLst>
              <a:ext uri="{FF2B5EF4-FFF2-40B4-BE49-F238E27FC236}">
                <a16:creationId xmlns:a16="http://schemas.microsoft.com/office/drawing/2014/main" id="{BEE9912D-A265-7D3C-96DD-232C8765A9AD}"/>
              </a:ext>
            </a:extLst>
          </p:cNvPr>
          <p:cNvSpPr>
            <a:spLocks noGrp="1"/>
          </p:cNvSpPr>
          <p:nvPr>
            <p:ph type="sldNum" sz="quarter" idx="12"/>
          </p:nvPr>
        </p:nvSpPr>
        <p:spPr/>
        <p:txBody>
          <a:bodyPr/>
          <a:lstStyle/>
          <a:p>
            <a:fld id="{F7F2B475-CF5F-4B8E-A618-012648023969}" type="slidenum">
              <a:rPr kumimoji="1" lang="ja-JP" altLang="en-US" smtClean="0"/>
              <a:t>1</a:t>
            </a:fld>
            <a:endParaRPr kumimoji="1" lang="ja-JP" altLang="en-US"/>
          </a:p>
        </p:txBody>
      </p:sp>
    </p:spTree>
    <p:extLst>
      <p:ext uri="{BB962C8B-B14F-4D97-AF65-F5344CB8AC3E}">
        <p14:creationId xmlns:p14="http://schemas.microsoft.com/office/powerpoint/2010/main" val="9628416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DCF6825F-4E26-A601-9254-7E12E914AB01}"/>
              </a:ext>
            </a:extLst>
          </p:cNvPr>
          <p:cNvSpPr txBox="1"/>
          <p:nvPr/>
        </p:nvSpPr>
        <p:spPr>
          <a:xfrm>
            <a:off x="378690" y="1584650"/>
            <a:ext cx="11517745" cy="4524315"/>
          </a:xfrm>
          <a:prstGeom prst="rect">
            <a:avLst/>
          </a:prstGeom>
          <a:noFill/>
        </p:spPr>
        <p:txBody>
          <a:bodyPr wrap="square">
            <a:spAutoFit/>
          </a:bodyPr>
          <a:lstStyle/>
          <a:p>
            <a:r>
              <a:rPr lang="ja-JP" altLang="en-US" dirty="0">
                <a:latin typeface="HGS明朝E" panose="02020900000000000000" pitchFamily="18" charset="-128"/>
                <a:ea typeface="HGS明朝E" panose="02020900000000000000" pitchFamily="18" charset="-128"/>
              </a:rPr>
              <a:t>弊社、エージェント・プロフェッショナル株式会社は、日本を拠点とするヘルスケアコンサルティング会社です。以下の分野において豊富な実績を有しています。</a:t>
            </a:r>
            <a:endParaRPr lang="en-US" altLang="ja-JP" dirty="0">
              <a:latin typeface="HGS明朝E" panose="02020900000000000000" pitchFamily="18" charset="-128"/>
              <a:ea typeface="HGS明朝E" panose="02020900000000000000" pitchFamily="18" charset="-128"/>
            </a:endParaRPr>
          </a:p>
          <a:p>
            <a:endParaRPr lang="en-US" altLang="ja-JP" dirty="0">
              <a:latin typeface="HGS明朝E" panose="02020900000000000000" pitchFamily="18" charset="-128"/>
              <a:ea typeface="HGS明朝E" panose="02020900000000000000" pitchFamily="18" charset="-128"/>
            </a:endParaRPr>
          </a:p>
          <a:p>
            <a:r>
              <a:rPr lang="ja-JP" altLang="en-US" dirty="0">
                <a:latin typeface="HGS明朝E" panose="02020900000000000000" pitchFamily="18" charset="-128"/>
                <a:ea typeface="HGS明朝E" panose="02020900000000000000" pitchFamily="18" charset="-128"/>
              </a:rPr>
              <a:t>・医療機関コンサルティング・クリニックの開業および運営支援</a:t>
            </a:r>
            <a:r>
              <a:rPr lang="en-US" altLang="ja-JP" dirty="0">
                <a:latin typeface="HGS明朝E" panose="02020900000000000000" pitchFamily="18" charset="-128"/>
                <a:ea typeface="HGS明朝E" panose="02020900000000000000" pitchFamily="18" charset="-128"/>
              </a:rPr>
              <a:t>(</a:t>
            </a:r>
            <a:r>
              <a:rPr lang="ja-JP" altLang="en-US" dirty="0">
                <a:latin typeface="HGS明朝E" panose="02020900000000000000" pitchFamily="18" charset="-128"/>
                <a:ea typeface="HGS明朝E" panose="02020900000000000000" pitchFamily="18" charset="-128"/>
              </a:rPr>
              <a:t>国内及び海外）</a:t>
            </a:r>
            <a:endParaRPr lang="en-US" altLang="ja-JP" dirty="0">
              <a:latin typeface="HGS明朝E" panose="02020900000000000000" pitchFamily="18" charset="-128"/>
              <a:ea typeface="HGS明朝E" panose="02020900000000000000" pitchFamily="18" charset="-128"/>
            </a:endParaRPr>
          </a:p>
          <a:p>
            <a:r>
              <a:rPr lang="ja-JP" altLang="en-US" dirty="0">
                <a:latin typeface="HGS明朝E" panose="02020900000000000000" pitchFamily="18" charset="-128"/>
                <a:ea typeface="HGS明朝E" panose="02020900000000000000" pitchFamily="18" charset="-128"/>
              </a:rPr>
              <a:t>・医療機器・医療製品の流通</a:t>
            </a:r>
            <a:r>
              <a:rPr lang="en-US" altLang="ja-JP" dirty="0">
                <a:latin typeface="HGS明朝E" panose="02020900000000000000" pitchFamily="18" charset="-128"/>
                <a:ea typeface="HGS明朝E" panose="02020900000000000000" pitchFamily="18" charset="-128"/>
              </a:rPr>
              <a:t>(</a:t>
            </a:r>
            <a:r>
              <a:rPr lang="ja-JP" altLang="en-US" dirty="0">
                <a:latin typeface="HGS明朝E" panose="02020900000000000000" pitchFamily="18" charset="-128"/>
                <a:ea typeface="HGS明朝E" panose="02020900000000000000" pitchFamily="18" charset="-128"/>
              </a:rPr>
              <a:t>国内及び海外）</a:t>
            </a:r>
            <a:endParaRPr lang="en-US" altLang="ja-JP" dirty="0">
              <a:latin typeface="HGS明朝E" panose="02020900000000000000" pitchFamily="18" charset="-128"/>
              <a:ea typeface="HGS明朝E" panose="02020900000000000000" pitchFamily="18" charset="-128"/>
            </a:endParaRPr>
          </a:p>
          <a:p>
            <a:r>
              <a:rPr lang="ja-JP" altLang="en-US" dirty="0">
                <a:latin typeface="HGS明朝E" panose="02020900000000000000" pitchFamily="18" charset="-128"/>
                <a:ea typeface="HGS明朝E" panose="02020900000000000000" pitchFamily="18" charset="-128"/>
              </a:rPr>
              <a:t>・医療人材派遣および医師の採用</a:t>
            </a:r>
            <a:r>
              <a:rPr lang="en-US" altLang="ja-JP" dirty="0">
                <a:latin typeface="HGS明朝E" panose="02020900000000000000" pitchFamily="18" charset="-128"/>
                <a:ea typeface="HGS明朝E" panose="02020900000000000000" pitchFamily="18" charset="-128"/>
              </a:rPr>
              <a:t>(</a:t>
            </a:r>
            <a:r>
              <a:rPr lang="ja-JP" altLang="en-US" dirty="0">
                <a:latin typeface="HGS明朝E" panose="02020900000000000000" pitchFamily="18" charset="-128"/>
                <a:ea typeface="HGS明朝E" panose="02020900000000000000" pitchFamily="18" charset="-128"/>
              </a:rPr>
              <a:t>国内及び海外）</a:t>
            </a:r>
            <a:endParaRPr lang="en-US" altLang="ja-JP" dirty="0">
              <a:latin typeface="HGS明朝E" panose="02020900000000000000" pitchFamily="18" charset="-128"/>
              <a:ea typeface="HGS明朝E" panose="02020900000000000000" pitchFamily="18" charset="-128"/>
            </a:endParaRPr>
          </a:p>
          <a:p>
            <a:r>
              <a:rPr lang="ja-JP" altLang="en-US" dirty="0">
                <a:latin typeface="HGS明朝E" panose="02020900000000000000" pitchFamily="18" charset="-128"/>
                <a:ea typeface="HGS明朝E" panose="02020900000000000000" pitchFamily="18" charset="-128"/>
              </a:rPr>
              <a:t>・医療施設の設計・デザインサポート</a:t>
            </a:r>
            <a:r>
              <a:rPr lang="en-US" altLang="ja-JP" dirty="0">
                <a:latin typeface="HGS明朝E" panose="02020900000000000000" pitchFamily="18" charset="-128"/>
                <a:ea typeface="HGS明朝E" panose="02020900000000000000" pitchFamily="18" charset="-128"/>
              </a:rPr>
              <a:t>(</a:t>
            </a:r>
            <a:r>
              <a:rPr lang="ja-JP" altLang="en-US" dirty="0">
                <a:latin typeface="HGS明朝E" panose="02020900000000000000" pitchFamily="18" charset="-128"/>
                <a:ea typeface="HGS明朝E" panose="02020900000000000000" pitchFamily="18" charset="-128"/>
              </a:rPr>
              <a:t>国内及び海外）</a:t>
            </a:r>
            <a:endParaRPr lang="en-US" altLang="ja-JP" dirty="0">
              <a:latin typeface="HGS明朝E" panose="02020900000000000000" pitchFamily="18" charset="-128"/>
              <a:ea typeface="HGS明朝E" panose="02020900000000000000" pitchFamily="18" charset="-128"/>
            </a:endParaRPr>
          </a:p>
          <a:p>
            <a:r>
              <a:rPr lang="ja-JP" altLang="en-US" dirty="0">
                <a:latin typeface="HGS明朝E" panose="02020900000000000000" pitchFamily="18" charset="-128"/>
                <a:ea typeface="HGS明朝E" panose="02020900000000000000" pitchFamily="18" charset="-128"/>
              </a:rPr>
              <a:t>・海外医療事業の開発</a:t>
            </a:r>
            <a:r>
              <a:rPr lang="en-US" altLang="ja-JP" dirty="0">
                <a:latin typeface="HGS明朝E" panose="02020900000000000000" pitchFamily="18" charset="-128"/>
                <a:ea typeface="HGS明朝E" panose="02020900000000000000" pitchFamily="18" charset="-128"/>
              </a:rPr>
              <a:t>(</a:t>
            </a:r>
            <a:r>
              <a:rPr lang="ja-JP" altLang="en-US" dirty="0">
                <a:latin typeface="HGS明朝E" panose="02020900000000000000" pitchFamily="18" charset="-128"/>
                <a:ea typeface="HGS明朝E" panose="02020900000000000000" pitchFamily="18" charset="-128"/>
              </a:rPr>
              <a:t>海外）</a:t>
            </a:r>
          </a:p>
          <a:p>
            <a:r>
              <a:rPr lang="ja-JP" altLang="en-US" dirty="0">
                <a:latin typeface="HGS明朝E" panose="02020900000000000000" pitchFamily="18" charset="-128"/>
                <a:ea typeface="HGS明朝E" panose="02020900000000000000" pitchFamily="18" charset="-128"/>
              </a:rPr>
              <a:t>・外国人患者のコーディネート</a:t>
            </a:r>
            <a:r>
              <a:rPr lang="en-US" altLang="ja-JP" dirty="0">
                <a:latin typeface="HGS明朝E" panose="02020900000000000000" pitchFamily="18" charset="-128"/>
                <a:ea typeface="HGS明朝E" panose="02020900000000000000" pitchFamily="18" charset="-128"/>
              </a:rPr>
              <a:t>(</a:t>
            </a:r>
            <a:r>
              <a:rPr lang="ja-JP" altLang="en-US" dirty="0">
                <a:latin typeface="HGS明朝E" panose="02020900000000000000" pitchFamily="18" charset="-128"/>
                <a:ea typeface="HGS明朝E" panose="02020900000000000000" pitchFamily="18" charset="-128"/>
              </a:rPr>
              <a:t>国内⇔海外）</a:t>
            </a:r>
            <a:endParaRPr lang="en-US" altLang="ja-JP" dirty="0">
              <a:latin typeface="HGS明朝E" panose="02020900000000000000" pitchFamily="18" charset="-128"/>
              <a:ea typeface="HGS明朝E" panose="02020900000000000000" pitchFamily="18" charset="-128"/>
            </a:endParaRPr>
          </a:p>
          <a:p>
            <a:r>
              <a:rPr lang="ja-JP" altLang="en-US" dirty="0">
                <a:latin typeface="HGS明朝E" panose="02020900000000000000" pitchFamily="18" charset="-128"/>
                <a:ea typeface="HGS明朝E" panose="02020900000000000000" pitchFamily="18" charset="-128"/>
              </a:rPr>
              <a:t>・医療ツーリズムの支援</a:t>
            </a:r>
            <a:r>
              <a:rPr lang="en-US" altLang="ja-JP" dirty="0">
                <a:latin typeface="HGS明朝E" panose="02020900000000000000" pitchFamily="18" charset="-128"/>
                <a:ea typeface="HGS明朝E" panose="02020900000000000000" pitchFamily="18" charset="-128"/>
              </a:rPr>
              <a:t>(</a:t>
            </a:r>
            <a:r>
              <a:rPr lang="ja-JP" altLang="en-US" dirty="0">
                <a:latin typeface="HGS明朝E" panose="02020900000000000000" pitchFamily="18" charset="-128"/>
                <a:ea typeface="HGS明朝E" panose="02020900000000000000" pitchFamily="18" charset="-128"/>
              </a:rPr>
              <a:t>国内⇔海外）</a:t>
            </a:r>
          </a:p>
          <a:p>
            <a:r>
              <a:rPr lang="ja-JP" altLang="en-US" dirty="0">
                <a:latin typeface="HGS明朝E" panose="02020900000000000000" pitchFamily="18" charset="-128"/>
                <a:ea typeface="HGS明朝E" panose="02020900000000000000" pitchFamily="18" charset="-128"/>
              </a:rPr>
              <a:t>・アジア、中東、アフリカにおける医療ビジネスコンサルティング</a:t>
            </a:r>
            <a:r>
              <a:rPr lang="en-US" altLang="ja-JP" dirty="0">
                <a:latin typeface="HGS明朝E" panose="02020900000000000000" pitchFamily="18" charset="-128"/>
                <a:ea typeface="HGS明朝E" panose="02020900000000000000" pitchFamily="18" charset="-128"/>
              </a:rPr>
              <a:t>(</a:t>
            </a:r>
            <a:r>
              <a:rPr lang="ja-JP" altLang="en-US" dirty="0">
                <a:latin typeface="HGS明朝E" panose="02020900000000000000" pitchFamily="18" charset="-128"/>
                <a:ea typeface="HGS明朝E" panose="02020900000000000000" pitchFamily="18" charset="-128"/>
              </a:rPr>
              <a:t>海外）</a:t>
            </a:r>
          </a:p>
          <a:p>
            <a:endParaRPr lang="en-US" altLang="ja-JP" dirty="0">
              <a:latin typeface="HGS明朝E" panose="02020900000000000000" pitchFamily="18" charset="-128"/>
              <a:ea typeface="HGS明朝E" panose="02020900000000000000" pitchFamily="18" charset="-128"/>
            </a:endParaRPr>
          </a:p>
          <a:p>
            <a:endParaRPr lang="en-US" altLang="ja-JP" dirty="0">
              <a:latin typeface="HGS明朝E" panose="02020900000000000000" pitchFamily="18" charset="-128"/>
              <a:ea typeface="HGS明朝E" panose="02020900000000000000" pitchFamily="18" charset="-128"/>
            </a:endParaRPr>
          </a:p>
          <a:p>
            <a:r>
              <a:rPr lang="ja-JP" altLang="en-US" dirty="0">
                <a:latin typeface="HGS明朝E" panose="02020900000000000000" pitchFamily="18" charset="-128"/>
                <a:ea typeface="HGS明朝E" panose="02020900000000000000" pitchFamily="18" charset="-128"/>
              </a:rPr>
              <a:t>当社の強みは、単なる渡航手配にとどまらず、日本の医療業界、病院運営、医師ネットワーク、医療コンプライアンス、患者サポートに対する深い理解にあります。私たちは、海外からの患者様と日本の医療機関との間の専門的な架け橋となることを目指しています。</a:t>
            </a:r>
          </a:p>
        </p:txBody>
      </p:sp>
      <p:sp>
        <p:nvSpPr>
          <p:cNvPr id="4" name="テキスト ボックス 3">
            <a:extLst>
              <a:ext uri="{FF2B5EF4-FFF2-40B4-BE49-F238E27FC236}">
                <a16:creationId xmlns:a16="http://schemas.microsoft.com/office/drawing/2014/main" id="{0B5EA37A-4945-BBEF-1DDA-F88DECBD7290}"/>
              </a:ext>
            </a:extLst>
          </p:cNvPr>
          <p:cNvSpPr txBox="1"/>
          <p:nvPr/>
        </p:nvSpPr>
        <p:spPr>
          <a:xfrm>
            <a:off x="4424218" y="295564"/>
            <a:ext cx="2309091" cy="461665"/>
          </a:xfrm>
          <a:prstGeom prst="rect">
            <a:avLst/>
          </a:prstGeom>
          <a:noFill/>
        </p:spPr>
        <p:txBody>
          <a:bodyPr wrap="square" rtlCol="0">
            <a:spAutoFit/>
          </a:bodyPr>
          <a:lstStyle/>
          <a:p>
            <a:r>
              <a:rPr kumimoji="1" lang="ja-JP" altLang="en-US" sz="2400" u="sng" dirty="0">
                <a:latin typeface="HGS明朝E" panose="02020900000000000000" pitchFamily="18" charset="-128"/>
                <a:ea typeface="HGS明朝E" panose="02020900000000000000" pitchFamily="18" charset="-128"/>
              </a:rPr>
              <a:t>当社のご紹介</a:t>
            </a:r>
          </a:p>
        </p:txBody>
      </p:sp>
      <p:pic>
        <p:nvPicPr>
          <p:cNvPr id="2" name="図 1">
            <a:extLst>
              <a:ext uri="{FF2B5EF4-FFF2-40B4-BE49-F238E27FC236}">
                <a16:creationId xmlns:a16="http://schemas.microsoft.com/office/drawing/2014/main" id="{55DCBA85-A05E-B283-83E2-6093391A0F5B}"/>
              </a:ext>
            </a:extLst>
          </p:cNvPr>
          <p:cNvPicPr>
            <a:picLocks noChangeAspect="1"/>
          </p:cNvPicPr>
          <p:nvPr/>
        </p:nvPicPr>
        <p:blipFill>
          <a:blip r:embed="rId2"/>
          <a:stretch>
            <a:fillRect/>
          </a:stretch>
        </p:blipFill>
        <p:spPr>
          <a:xfrm>
            <a:off x="10677916" y="125038"/>
            <a:ext cx="1365622" cy="530398"/>
          </a:xfrm>
          <a:prstGeom prst="rect">
            <a:avLst/>
          </a:prstGeom>
        </p:spPr>
      </p:pic>
      <p:sp>
        <p:nvSpPr>
          <p:cNvPr id="5" name="スライド番号プレースホルダー 4">
            <a:extLst>
              <a:ext uri="{FF2B5EF4-FFF2-40B4-BE49-F238E27FC236}">
                <a16:creationId xmlns:a16="http://schemas.microsoft.com/office/drawing/2014/main" id="{7AB71ADD-98D9-FA52-2658-7F8811DC74FE}"/>
              </a:ext>
            </a:extLst>
          </p:cNvPr>
          <p:cNvSpPr>
            <a:spLocks noGrp="1"/>
          </p:cNvSpPr>
          <p:nvPr>
            <p:ph type="sldNum" sz="quarter" idx="12"/>
          </p:nvPr>
        </p:nvSpPr>
        <p:spPr/>
        <p:txBody>
          <a:bodyPr/>
          <a:lstStyle/>
          <a:p>
            <a:fld id="{F7F2B475-CF5F-4B8E-A618-012648023969}" type="slidenum">
              <a:rPr kumimoji="1" lang="ja-JP" altLang="en-US" smtClean="0"/>
              <a:t>2</a:t>
            </a:fld>
            <a:endParaRPr kumimoji="1" lang="ja-JP" altLang="en-US"/>
          </a:p>
        </p:txBody>
      </p:sp>
    </p:spTree>
    <p:extLst>
      <p:ext uri="{BB962C8B-B14F-4D97-AF65-F5344CB8AC3E}">
        <p14:creationId xmlns:p14="http://schemas.microsoft.com/office/powerpoint/2010/main" val="115544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graphicFrame>
        <p:nvGraphicFramePr>
          <p:cNvPr id="2" name="表 1">
            <a:extLst>
              <a:ext uri="{FF2B5EF4-FFF2-40B4-BE49-F238E27FC236}">
                <a16:creationId xmlns:a16="http://schemas.microsoft.com/office/drawing/2014/main" id="{D20DC6A8-7D26-A310-746C-A747E76F1392}"/>
              </a:ext>
            </a:extLst>
          </p:cNvPr>
          <p:cNvGraphicFramePr>
            <a:graphicFrameLocks noGrp="1"/>
          </p:cNvGraphicFramePr>
          <p:nvPr>
            <p:extLst>
              <p:ext uri="{D42A27DB-BD31-4B8C-83A1-F6EECF244321}">
                <p14:modId xmlns:p14="http://schemas.microsoft.com/office/powerpoint/2010/main" val="3580357312"/>
              </p:ext>
            </p:extLst>
          </p:nvPr>
        </p:nvGraphicFramePr>
        <p:xfrm>
          <a:off x="886690" y="637910"/>
          <a:ext cx="9661236" cy="6194348"/>
        </p:xfrm>
        <a:graphic>
          <a:graphicData uri="http://schemas.openxmlformats.org/drawingml/2006/table">
            <a:tbl>
              <a:tblPr firstRow="1" firstCol="1" bandRow="1">
                <a:tableStyleId>{5C22544A-7EE6-4342-B048-85BDC9FD1C3A}</a:tableStyleId>
              </a:tblPr>
              <a:tblGrid>
                <a:gridCol w="2090577">
                  <a:extLst>
                    <a:ext uri="{9D8B030D-6E8A-4147-A177-3AD203B41FA5}">
                      <a16:colId xmlns:a16="http://schemas.microsoft.com/office/drawing/2014/main" val="2273773890"/>
                    </a:ext>
                  </a:extLst>
                </a:gridCol>
                <a:gridCol w="7570659">
                  <a:extLst>
                    <a:ext uri="{9D8B030D-6E8A-4147-A177-3AD203B41FA5}">
                      <a16:colId xmlns:a16="http://schemas.microsoft.com/office/drawing/2014/main" val="3725313466"/>
                    </a:ext>
                  </a:extLst>
                </a:gridCol>
              </a:tblGrid>
              <a:tr h="254644">
                <a:tc>
                  <a:txBody>
                    <a:bodyPr/>
                    <a:lstStyle/>
                    <a:p>
                      <a:pPr algn="ctr">
                        <a:lnSpc>
                          <a:spcPct val="150000"/>
                        </a:lnSpc>
                        <a:buNone/>
                      </a:pPr>
                      <a:r>
                        <a:rPr lang="ja-JP" sz="1050" kern="100" dirty="0">
                          <a:effectLst/>
                        </a:rPr>
                        <a:t>会社名</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tc>
                  <a:txBody>
                    <a:bodyPr/>
                    <a:lstStyle/>
                    <a:p>
                      <a:pPr algn="ctr">
                        <a:lnSpc>
                          <a:spcPct val="150000"/>
                        </a:lnSpc>
                        <a:buNone/>
                      </a:pPr>
                      <a:r>
                        <a:rPr lang="ja-JP" sz="1050" kern="100" dirty="0">
                          <a:effectLst/>
                        </a:rPr>
                        <a:t>株式会社エージェント・プロフェッショナル</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extLst>
                  <a:ext uri="{0D108BD9-81ED-4DB2-BD59-A6C34878D82A}">
                    <a16:rowId xmlns:a16="http://schemas.microsoft.com/office/drawing/2014/main" val="4108320825"/>
                  </a:ext>
                </a:extLst>
              </a:tr>
              <a:tr h="222076">
                <a:tc>
                  <a:txBody>
                    <a:bodyPr/>
                    <a:lstStyle/>
                    <a:p>
                      <a:pPr algn="ctr">
                        <a:lnSpc>
                          <a:spcPct val="150000"/>
                        </a:lnSpc>
                        <a:buNone/>
                      </a:pPr>
                      <a:r>
                        <a:rPr lang="ja-JP" sz="1050" kern="100" dirty="0">
                          <a:effectLst/>
                        </a:rPr>
                        <a:t>設立年</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tc>
                  <a:txBody>
                    <a:bodyPr/>
                    <a:lstStyle/>
                    <a:p>
                      <a:pPr algn="just">
                        <a:lnSpc>
                          <a:spcPct val="150000"/>
                        </a:lnSpc>
                        <a:buNone/>
                      </a:pPr>
                      <a:r>
                        <a:rPr lang="en-US" sz="1050" kern="100" dirty="0">
                          <a:effectLst/>
                        </a:rPr>
                        <a:t>2010</a:t>
                      </a:r>
                      <a:r>
                        <a:rPr lang="ja-JP" sz="1050" kern="100" dirty="0">
                          <a:effectLst/>
                        </a:rPr>
                        <a:t>年</a:t>
                      </a:r>
                      <a:r>
                        <a:rPr lang="en-US" sz="1050" kern="100" dirty="0">
                          <a:effectLst/>
                        </a:rPr>
                        <a:t>4</a:t>
                      </a:r>
                      <a:r>
                        <a:rPr lang="ja-JP" sz="1050" kern="100" dirty="0">
                          <a:effectLst/>
                        </a:rPr>
                        <a:t>月</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extLst>
                  <a:ext uri="{0D108BD9-81ED-4DB2-BD59-A6C34878D82A}">
                    <a16:rowId xmlns:a16="http://schemas.microsoft.com/office/drawing/2014/main" val="2100647050"/>
                  </a:ext>
                </a:extLst>
              </a:tr>
              <a:tr h="222076">
                <a:tc>
                  <a:txBody>
                    <a:bodyPr/>
                    <a:lstStyle/>
                    <a:p>
                      <a:pPr algn="ctr">
                        <a:lnSpc>
                          <a:spcPct val="150000"/>
                        </a:lnSpc>
                        <a:buNone/>
                      </a:pPr>
                      <a:r>
                        <a:rPr lang="ja-JP" sz="1050" kern="100" dirty="0">
                          <a:effectLst/>
                        </a:rPr>
                        <a:t>代表</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tc>
                  <a:txBody>
                    <a:bodyPr/>
                    <a:lstStyle/>
                    <a:p>
                      <a:pPr algn="just">
                        <a:lnSpc>
                          <a:spcPct val="150000"/>
                        </a:lnSpc>
                        <a:buNone/>
                      </a:pPr>
                      <a:r>
                        <a:rPr lang="ja-JP" sz="1050" kern="100" dirty="0">
                          <a:effectLst/>
                        </a:rPr>
                        <a:t>代表取締役　三舩 智之</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extLst>
                  <a:ext uri="{0D108BD9-81ED-4DB2-BD59-A6C34878D82A}">
                    <a16:rowId xmlns:a16="http://schemas.microsoft.com/office/drawing/2014/main" val="4201901588"/>
                  </a:ext>
                </a:extLst>
              </a:tr>
              <a:tr h="222076">
                <a:tc>
                  <a:txBody>
                    <a:bodyPr/>
                    <a:lstStyle/>
                    <a:p>
                      <a:pPr algn="ctr">
                        <a:lnSpc>
                          <a:spcPct val="150000"/>
                        </a:lnSpc>
                        <a:buNone/>
                      </a:pPr>
                      <a:r>
                        <a:rPr lang="ja-JP" sz="1050" kern="100" dirty="0">
                          <a:effectLst/>
                        </a:rPr>
                        <a:t>本店所在地</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tc>
                  <a:txBody>
                    <a:bodyPr/>
                    <a:lstStyle/>
                    <a:p>
                      <a:pPr algn="just">
                        <a:lnSpc>
                          <a:spcPct val="150000"/>
                        </a:lnSpc>
                        <a:buNone/>
                      </a:pPr>
                      <a:r>
                        <a:rPr lang="ja-JP" sz="1050" kern="100" dirty="0">
                          <a:effectLst/>
                        </a:rPr>
                        <a:t>〒</a:t>
                      </a:r>
                      <a:r>
                        <a:rPr lang="en-US" sz="1050" kern="100" dirty="0">
                          <a:effectLst/>
                        </a:rPr>
                        <a:t>272-0133</a:t>
                      </a:r>
                      <a:r>
                        <a:rPr lang="ja-JP" sz="1050" kern="100" dirty="0">
                          <a:effectLst/>
                        </a:rPr>
                        <a:t>　千葉県市川市行徳駅前</a:t>
                      </a:r>
                      <a:r>
                        <a:rPr lang="en-US" sz="1050" kern="100" dirty="0">
                          <a:effectLst/>
                        </a:rPr>
                        <a:t>2-26-18</a:t>
                      </a:r>
                      <a:r>
                        <a:rPr lang="ja-JP" sz="1050" kern="100" dirty="0">
                          <a:effectLst/>
                        </a:rPr>
                        <a:t>タカシンビル</a:t>
                      </a:r>
                      <a:r>
                        <a:rPr lang="en-US" sz="1050" kern="100" dirty="0">
                          <a:effectLst/>
                        </a:rPr>
                        <a:t>3F</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extLst>
                  <a:ext uri="{0D108BD9-81ED-4DB2-BD59-A6C34878D82A}">
                    <a16:rowId xmlns:a16="http://schemas.microsoft.com/office/drawing/2014/main" val="4269813170"/>
                  </a:ext>
                </a:extLst>
              </a:tr>
              <a:tr h="222076">
                <a:tc>
                  <a:txBody>
                    <a:bodyPr/>
                    <a:lstStyle/>
                    <a:p>
                      <a:pPr algn="ctr">
                        <a:lnSpc>
                          <a:spcPct val="150000"/>
                        </a:lnSpc>
                        <a:buNone/>
                      </a:pPr>
                      <a:r>
                        <a:rPr lang="en-US" sz="1050" kern="100">
                          <a:effectLst/>
                        </a:rPr>
                        <a:t>TEL</a:t>
                      </a:r>
                      <a:endParaRPr lang="ja-JP" sz="105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tc>
                  <a:txBody>
                    <a:bodyPr/>
                    <a:lstStyle/>
                    <a:p>
                      <a:pPr algn="just">
                        <a:lnSpc>
                          <a:spcPct val="150000"/>
                        </a:lnSpc>
                        <a:buNone/>
                      </a:pPr>
                      <a:r>
                        <a:rPr lang="en-US" sz="1050" kern="100" dirty="0">
                          <a:effectLst/>
                        </a:rPr>
                        <a:t>+81-47-398-5411</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extLst>
                  <a:ext uri="{0D108BD9-81ED-4DB2-BD59-A6C34878D82A}">
                    <a16:rowId xmlns:a16="http://schemas.microsoft.com/office/drawing/2014/main" val="3785841072"/>
                  </a:ext>
                </a:extLst>
              </a:tr>
              <a:tr h="222076">
                <a:tc>
                  <a:txBody>
                    <a:bodyPr/>
                    <a:lstStyle/>
                    <a:p>
                      <a:pPr algn="ctr">
                        <a:lnSpc>
                          <a:spcPct val="150000"/>
                        </a:lnSpc>
                        <a:buNone/>
                      </a:pPr>
                      <a:r>
                        <a:rPr lang="en-US" sz="1050" kern="100" dirty="0">
                          <a:effectLst/>
                        </a:rPr>
                        <a:t>FAX</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tc>
                  <a:txBody>
                    <a:bodyPr/>
                    <a:lstStyle/>
                    <a:p>
                      <a:pPr algn="just">
                        <a:lnSpc>
                          <a:spcPct val="150000"/>
                        </a:lnSpc>
                        <a:buNone/>
                      </a:pPr>
                      <a:r>
                        <a:rPr lang="en-US" sz="1050" kern="100" dirty="0">
                          <a:effectLst/>
                        </a:rPr>
                        <a:t>+81-47-398-2670</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extLst>
                  <a:ext uri="{0D108BD9-81ED-4DB2-BD59-A6C34878D82A}">
                    <a16:rowId xmlns:a16="http://schemas.microsoft.com/office/drawing/2014/main" val="3524605608"/>
                  </a:ext>
                </a:extLst>
              </a:tr>
              <a:tr h="222076">
                <a:tc>
                  <a:txBody>
                    <a:bodyPr/>
                    <a:lstStyle/>
                    <a:p>
                      <a:pPr algn="ctr">
                        <a:lnSpc>
                          <a:spcPct val="150000"/>
                        </a:lnSpc>
                        <a:buNone/>
                      </a:pPr>
                      <a:r>
                        <a:rPr lang="ja-JP" sz="1050" kern="100">
                          <a:effectLst/>
                        </a:rPr>
                        <a:t>事業所数</a:t>
                      </a:r>
                      <a:endParaRPr lang="ja-JP" sz="105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tc>
                  <a:txBody>
                    <a:bodyPr/>
                    <a:lstStyle/>
                    <a:p>
                      <a:pPr algn="just">
                        <a:lnSpc>
                          <a:spcPct val="150000"/>
                        </a:lnSpc>
                        <a:buNone/>
                      </a:pPr>
                      <a:r>
                        <a:rPr lang="ja-JP" sz="1050" kern="100" dirty="0">
                          <a:effectLst/>
                        </a:rPr>
                        <a:t>５拠点（神奈川県、埼玉県、愛知県、大阪府）</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extLst>
                  <a:ext uri="{0D108BD9-81ED-4DB2-BD59-A6C34878D82A}">
                    <a16:rowId xmlns:a16="http://schemas.microsoft.com/office/drawing/2014/main" val="3286505094"/>
                  </a:ext>
                </a:extLst>
              </a:tr>
              <a:tr h="222076">
                <a:tc>
                  <a:txBody>
                    <a:bodyPr/>
                    <a:lstStyle/>
                    <a:p>
                      <a:pPr algn="ctr">
                        <a:lnSpc>
                          <a:spcPct val="150000"/>
                        </a:lnSpc>
                        <a:buNone/>
                      </a:pPr>
                      <a:r>
                        <a:rPr lang="ja-JP" sz="1050" kern="100" dirty="0">
                          <a:effectLst/>
                        </a:rPr>
                        <a:t>関連子会社</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tc>
                  <a:txBody>
                    <a:bodyPr/>
                    <a:lstStyle/>
                    <a:p>
                      <a:pPr algn="just">
                        <a:lnSpc>
                          <a:spcPct val="150000"/>
                        </a:lnSpc>
                        <a:buNone/>
                      </a:pPr>
                      <a:r>
                        <a:rPr lang="ja-JP" sz="1050" kern="100" dirty="0">
                          <a:effectLst/>
                        </a:rPr>
                        <a:t>株式会社ヒューマン・エージェント</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extLst>
                  <a:ext uri="{0D108BD9-81ED-4DB2-BD59-A6C34878D82A}">
                    <a16:rowId xmlns:a16="http://schemas.microsoft.com/office/drawing/2014/main" val="554065926"/>
                  </a:ext>
                </a:extLst>
              </a:tr>
              <a:tr h="222076">
                <a:tc>
                  <a:txBody>
                    <a:bodyPr/>
                    <a:lstStyle/>
                    <a:p>
                      <a:pPr algn="ctr">
                        <a:lnSpc>
                          <a:spcPct val="150000"/>
                        </a:lnSpc>
                        <a:buNone/>
                      </a:pPr>
                      <a:r>
                        <a:rPr lang="ja-JP" sz="1050" kern="100" dirty="0">
                          <a:effectLst/>
                        </a:rPr>
                        <a:t>資本金</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tc>
                  <a:txBody>
                    <a:bodyPr/>
                    <a:lstStyle/>
                    <a:p>
                      <a:pPr algn="just">
                        <a:lnSpc>
                          <a:spcPct val="150000"/>
                        </a:lnSpc>
                        <a:buNone/>
                      </a:pPr>
                      <a:r>
                        <a:rPr lang="ja-JP" sz="1050" kern="100" dirty="0">
                          <a:effectLst/>
                        </a:rPr>
                        <a:t>５００万円</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extLst>
                  <a:ext uri="{0D108BD9-81ED-4DB2-BD59-A6C34878D82A}">
                    <a16:rowId xmlns:a16="http://schemas.microsoft.com/office/drawing/2014/main" val="3853066490"/>
                  </a:ext>
                </a:extLst>
              </a:tr>
              <a:tr h="222076">
                <a:tc>
                  <a:txBody>
                    <a:bodyPr/>
                    <a:lstStyle/>
                    <a:p>
                      <a:pPr algn="ctr">
                        <a:lnSpc>
                          <a:spcPct val="150000"/>
                        </a:lnSpc>
                        <a:buNone/>
                      </a:pPr>
                      <a:r>
                        <a:rPr lang="ja-JP" sz="1050" kern="100" dirty="0">
                          <a:effectLst/>
                        </a:rPr>
                        <a:t>売上高</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tc>
                  <a:txBody>
                    <a:bodyPr/>
                    <a:lstStyle/>
                    <a:p>
                      <a:pPr algn="just">
                        <a:lnSpc>
                          <a:spcPct val="150000"/>
                        </a:lnSpc>
                        <a:buNone/>
                      </a:pPr>
                      <a:r>
                        <a:rPr lang="en-US" sz="1050" kern="100" dirty="0">
                          <a:effectLst/>
                        </a:rPr>
                        <a:t>5</a:t>
                      </a:r>
                      <a:r>
                        <a:rPr lang="ja-JP" sz="1050" kern="100" dirty="0">
                          <a:effectLst/>
                        </a:rPr>
                        <a:t>億</a:t>
                      </a:r>
                      <a:r>
                        <a:rPr lang="en-US" sz="1050" kern="100" dirty="0">
                          <a:effectLst/>
                        </a:rPr>
                        <a:t>8</a:t>
                      </a:r>
                      <a:r>
                        <a:rPr lang="ja-JP" sz="1050" kern="100" dirty="0">
                          <a:effectLst/>
                        </a:rPr>
                        <a:t>千万円</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extLst>
                  <a:ext uri="{0D108BD9-81ED-4DB2-BD59-A6C34878D82A}">
                    <a16:rowId xmlns:a16="http://schemas.microsoft.com/office/drawing/2014/main" val="3873497175"/>
                  </a:ext>
                </a:extLst>
              </a:tr>
              <a:tr h="222076">
                <a:tc>
                  <a:txBody>
                    <a:bodyPr/>
                    <a:lstStyle/>
                    <a:p>
                      <a:pPr algn="ctr">
                        <a:lnSpc>
                          <a:spcPct val="150000"/>
                        </a:lnSpc>
                        <a:buNone/>
                      </a:pPr>
                      <a:r>
                        <a:rPr lang="ja-JP" sz="1050" kern="100">
                          <a:effectLst/>
                        </a:rPr>
                        <a:t>従業員数</a:t>
                      </a:r>
                      <a:endParaRPr lang="ja-JP" sz="1050" kern="10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tc>
                  <a:txBody>
                    <a:bodyPr/>
                    <a:lstStyle/>
                    <a:p>
                      <a:pPr algn="just">
                        <a:lnSpc>
                          <a:spcPct val="150000"/>
                        </a:lnSpc>
                        <a:buNone/>
                      </a:pPr>
                      <a:r>
                        <a:rPr lang="ja-JP" sz="1050" kern="100" dirty="0">
                          <a:effectLst/>
                        </a:rPr>
                        <a:t>５０名</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extLst>
                  <a:ext uri="{0D108BD9-81ED-4DB2-BD59-A6C34878D82A}">
                    <a16:rowId xmlns:a16="http://schemas.microsoft.com/office/drawing/2014/main" val="545500498"/>
                  </a:ext>
                </a:extLst>
              </a:tr>
              <a:tr h="1776606">
                <a:tc>
                  <a:txBody>
                    <a:bodyPr/>
                    <a:lstStyle/>
                    <a:p>
                      <a:pPr algn="ctr">
                        <a:lnSpc>
                          <a:spcPct val="150000"/>
                        </a:lnSpc>
                        <a:buNone/>
                      </a:pPr>
                      <a:r>
                        <a:rPr lang="ja-JP" sz="1050" kern="100" dirty="0">
                          <a:effectLst/>
                        </a:rPr>
                        <a:t>内容</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tc>
                  <a:txBody>
                    <a:bodyPr/>
                    <a:lstStyle/>
                    <a:p>
                      <a:pPr algn="just">
                        <a:lnSpc>
                          <a:spcPct val="150000"/>
                        </a:lnSpc>
                        <a:buNone/>
                      </a:pPr>
                      <a:r>
                        <a:rPr lang="ja-JP" sz="1050" kern="100" dirty="0">
                          <a:effectLst/>
                        </a:rPr>
                        <a:t>■ 医療機器・理化学機器の販売及び保守管理</a:t>
                      </a:r>
                    </a:p>
                    <a:p>
                      <a:pPr algn="just">
                        <a:lnSpc>
                          <a:spcPct val="150000"/>
                        </a:lnSpc>
                        <a:buNone/>
                      </a:pPr>
                      <a:r>
                        <a:rPr lang="ja-JP" sz="1050" kern="100" dirty="0">
                          <a:effectLst/>
                        </a:rPr>
                        <a:t>■ 医療備品</a:t>
                      </a:r>
                      <a:r>
                        <a:rPr lang="en-US" sz="1050" kern="100" dirty="0">
                          <a:effectLst/>
                        </a:rPr>
                        <a:t>/</a:t>
                      </a:r>
                      <a:r>
                        <a:rPr lang="ja-JP" sz="1050" kern="100" dirty="0">
                          <a:effectLst/>
                        </a:rPr>
                        <a:t>衛星用品等販売事業</a:t>
                      </a:r>
                    </a:p>
                    <a:p>
                      <a:pPr algn="just">
                        <a:lnSpc>
                          <a:spcPct val="150000"/>
                        </a:lnSpc>
                        <a:buNone/>
                      </a:pPr>
                      <a:r>
                        <a:rPr lang="ja-JP" sz="1050" kern="100" dirty="0">
                          <a:effectLst/>
                        </a:rPr>
                        <a:t>■ 医療コンサルティング事業（開業支援・経営支援事業）</a:t>
                      </a:r>
                    </a:p>
                    <a:p>
                      <a:pPr algn="just">
                        <a:lnSpc>
                          <a:spcPct val="150000"/>
                        </a:lnSpc>
                        <a:buNone/>
                      </a:pPr>
                      <a:r>
                        <a:rPr lang="ja-JP" sz="1050" kern="100" dirty="0">
                          <a:effectLst/>
                        </a:rPr>
                        <a:t>■ 医師・看護師ならびに医療従事者派遣事業</a:t>
                      </a:r>
                    </a:p>
                    <a:p>
                      <a:pPr algn="just">
                        <a:lnSpc>
                          <a:spcPct val="150000"/>
                        </a:lnSpc>
                        <a:buNone/>
                      </a:pPr>
                      <a:r>
                        <a:rPr lang="ja-JP" sz="1050" kern="100" dirty="0">
                          <a:effectLst/>
                        </a:rPr>
                        <a:t>■ 病医院の売買事業・再生事業（</a:t>
                      </a:r>
                      <a:r>
                        <a:rPr lang="en-US" sz="1050" kern="100" dirty="0">
                          <a:effectLst/>
                        </a:rPr>
                        <a:t>M</a:t>
                      </a:r>
                      <a:r>
                        <a:rPr lang="ja-JP" sz="1050" kern="100" dirty="0">
                          <a:effectLst/>
                        </a:rPr>
                        <a:t>＆</a:t>
                      </a:r>
                      <a:r>
                        <a:rPr lang="en-US" sz="1050" kern="100" dirty="0">
                          <a:effectLst/>
                        </a:rPr>
                        <a:t>A</a:t>
                      </a:r>
                      <a:r>
                        <a:rPr lang="ja-JP" sz="1050" kern="100" dirty="0">
                          <a:effectLst/>
                        </a:rPr>
                        <a:t>）</a:t>
                      </a:r>
                    </a:p>
                    <a:p>
                      <a:pPr algn="just">
                        <a:lnSpc>
                          <a:spcPct val="150000"/>
                        </a:lnSpc>
                        <a:buNone/>
                      </a:pPr>
                      <a:r>
                        <a:rPr lang="ja-JP" sz="1050" kern="100" dirty="0">
                          <a:effectLst/>
                        </a:rPr>
                        <a:t>■ 建設・土木事業（設計・施工・地盤改良 等）</a:t>
                      </a:r>
                    </a:p>
                    <a:p>
                      <a:pPr algn="just">
                        <a:lnSpc>
                          <a:spcPct val="150000"/>
                        </a:lnSpc>
                        <a:buNone/>
                      </a:pPr>
                      <a:r>
                        <a:rPr lang="ja-JP" sz="1050" kern="100" dirty="0">
                          <a:effectLst/>
                        </a:rPr>
                        <a:t>■ 海外事業（医療機関の設立・運営、医療機器</a:t>
                      </a:r>
                      <a:r>
                        <a:rPr lang="en-US" sz="1050" kern="100" dirty="0">
                          <a:effectLst/>
                        </a:rPr>
                        <a:t>/</a:t>
                      </a:r>
                      <a:r>
                        <a:rPr lang="ja-JP" sz="1050" kern="100" dirty="0">
                          <a:effectLst/>
                        </a:rPr>
                        <a:t>医療備品等の販売）</a:t>
                      </a:r>
                      <a:endParaRPr lang="en-US" altLang="ja-JP" sz="1050" kern="100" dirty="0">
                        <a:effectLst/>
                      </a:endParaRPr>
                    </a:p>
                    <a:p>
                      <a:pPr algn="just">
                        <a:lnSpc>
                          <a:spcPct val="150000"/>
                        </a:lnSpc>
                        <a:buNone/>
                      </a:pPr>
                      <a:r>
                        <a:rPr lang="ja-JP" altLang="en-US" sz="1050" kern="100" dirty="0">
                          <a:effectLst/>
                          <a:latin typeface="游明朝" panose="02020400000000000000" pitchFamily="18" charset="-128"/>
                          <a:ea typeface="游明朝" panose="02020400000000000000" pitchFamily="18" charset="-128"/>
                          <a:cs typeface="Times New Roman" panose="02020603050405020304" pitchFamily="18" charset="0"/>
                        </a:rPr>
                        <a:t>■メディカルツーリズム事業</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extLst>
                  <a:ext uri="{0D108BD9-81ED-4DB2-BD59-A6C34878D82A}">
                    <a16:rowId xmlns:a16="http://schemas.microsoft.com/office/drawing/2014/main" val="484925983"/>
                  </a:ext>
                </a:extLst>
              </a:tr>
              <a:tr h="712074">
                <a:tc>
                  <a:txBody>
                    <a:bodyPr/>
                    <a:lstStyle/>
                    <a:p>
                      <a:pPr algn="ctr">
                        <a:lnSpc>
                          <a:spcPct val="150000"/>
                        </a:lnSpc>
                        <a:buNone/>
                      </a:pPr>
                      <a:r>
                        <a:rPr lang="ja-JP" sz="1050" kern="100" dirty="0">
                          <a:effectLst/>
                        </a:rPr>
                        <a:t>諸認可</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tc>
                  <a:txBody>
                    <a:bodyPr/>
                    <a:lstStyle/>
                    <a:p>
                      <a:pPr algn="just">
                        <a:lnSpc>
                          <a:spcPct val="150000"/>
                        </a:lnSpc>
                        <a:buNone/>
                      </a:pPr>
                      <a:r>
                        <a:rPr lang="en-US" sz="1050" kern="100" dirty="0">
                          <a:effectLst/>
                        </a:rPr>
                        <a:t>■ </a:t>
                      </a:r>
                      <a:r>
                        <a:rPr lang="ja-JP" sz="1050" kern="100" dirty="0">
                          <a:effectLst/>
                        </a:rPr>
                        <a:t>有料職業紹介事業 許可番号 ：</a:t>
                      </a:r>
                      <a:r>
                        <a:rPr lang="en-US" sz="1050" kern="100" dirty="0">
                          <a:effectLst/>
                        </a:rPr>
                        <a:t>12-</a:t>
                      </a:r>
                      <a:r>
                        <a:rPr lang="ja-JP" sz="1050" kern="100" dirty="0">
                          <a:effectLst/>
                        </a:rPr>
                        <a:t>ユ</a:t>
                      </a:r>
                      <a:r>
                        <a:rPr lang="en-US" sz="1050" kern="100" dirty="0">
                          <a:effectLst/>
                        </a:rPr>
                        <a:t>-300380</a:t>
                      </a:r>
                      <a:endParaRPr lang="ja-JP" sz="1050" kern="100" dirty="0">
                        <a:effectLst/>
                      </a:endParaRPr>
                    </a:p>
                    <a:p>
                      <a:pPr algn="just">
                        <a:lnSpc>
                          <a:spcPct val="150000"/>
                        </a:lnSpc>
                        <a:buNone/>
                      </a:pPr>
                      <a:r>
                        <a:rPr lang="ja-JP" sz="1050" kern="100" dirty="0">
                          <a:effectLst/>
                        </a:rPr>
                        <a:t>■ 高度管理医療機器等販売業　認可番号　第</a:t>
                      </a:r>
                      <a:r>
                        <a:rPr lang="en-US" sz="1050" kern="100" dirty="0">
                          <a:effectLst/>
                        </a:rPr>
                        <a:t>0408</a:t>
                      </a:r>
                      <a:r>
                        <a:rPr lang="ja-JP" sz="1050" kern="100" dirty="0">
                          <a:effectLst/>
                        </a:rPr>
                        <a:t>号</a:t>
                      </a:r>
                    </a:p>
                    <a:p>
                      <a:pPr algn="just">
                        <a:lnSpc>
                          <a:spcPct val="150000"/>
                        </a:lnSpc>
                        <a:buNone/>
                      </a:pPr>
                      <a:r>
                        <a:rPr lang="ja-JP" sz="1050" kern="100" dirty="0">
                          <a:effectLst/>
                        </a:rPr>
                        <a:t>■ 古物商許可番号千葉県公安委員会　第</a:t>
                      </a:r>
                      <a:r>
                        <a:rPr lang="en-US" sz="1050" kern="100" dirty="0">
                          <a:effectLst/>
                        </a:rPr>
                        <a:t>441430000763</a:t>
                      </a:r>
                      <a:r>
                        <a:rPr lang="ja-JP" sz="1050" kern="100" dirty="0">
                          <a:effectLst/>
                        </a:rPr>
                        <a:t>号</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extLst>
                  <a:ext uri="{0D108BD9-81ED-4DB2-BD59-A6C34878D82A}">
                    <a16:rowId xmlns:a16="http://schemas.microsoft.com/office/drawing/2014/main" val="1145114594"/>
                  </a:ext>
                </a:extLst>
              </a:tr>
              <a:tr h="1110379">
                <a:tc>
                  <a:txBody>
                    <a:bodyPr/>
                    <a:lstStyle/>
                    <a:p>
                      <a:pPr algn="ctr">
                        <a:lnSpc>
                          <a:spcPct val="150000"/>
                        </a:lnSpc>
                        <a:buNone/>
                      </a:pPr>
                      <a:r>
                        <a:rPr lang="en-US" sz="1050" kern="100" dirty="0">
                          <a:effectLst/>
                        </a:rPr>
                        <a:t>WEB</a:t>
                      </a:r>
                      <a:r>
                        <a:rPr lang="ja-JP" sz="1050" kern="100" dirty="0">
                          <a:effectLst/>
                        </a:rPr>
                        <a:t>サイト</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tc>
                  <a:txBody>
                    <a:bodyPr/>
                    <a:lstStyle/>
                    <a:p>
                      <a:pPr algn="just">
                        <a:lnSpc>
                          <a:spcPct val="150000"/>
                        </a:lnSpc>
                        <a:buNone/>
                      </a:pPr>
                      <a:r>
                        <a:rPr lang="ja-JP" sz="1050" kern="100" dirty="0">
                          <a:effectLst/>
                        </a:rPr>
                        <a:t>総合サイト：</a:t>
                      </a:r>
                      <a:r>
                        <a:rPr lang="en-US" sz="1050" kern="100" dirty="0">
                          <a:effectLst/>
                        </a:rPr>
                        <a:t>http://www.agent-professional.com</a:t>
                      </a:r>
                      <a:endParaRPr lang="ja-JP" sz="1050" kern="100" dirty="0">
                        <a:effectLst/>
                      </a:endParaRPr>
                    </a:p>
                    <a:p>
                      <a:pPr algn="just">
                        <a:lnSpc>
                          <a:spcPct val="150000"/>
                        </a:lnSpc>
                        <a:buNone/>
                      </a:pPr>
                      <a:r>
                        <a:rPr lang="ja-JP" sz="1050" kern="100" dirty="0">
                          <a:effectLst/>
                        </a:rPr>
                        <a:t>医師支援コンサルティングサイト</a:t>
                      </a:r>
                      <a:r>
                        <a:rPr lang="en-US" sz="1050" kern="100" dirty="0">
                          <a:effectLst/>
                        </a:rPr>
                        <a:t>:https://ap-doctorsupport.com/</a:t>
                      </a:r>
                      <a:endParaRPr lang="ja-JP" sz="1050" kern="100" dirty="0">
                        <a:effectLst/>
                      </a:endParaRPr>
                    </a:p>
                    <a:p>
                      <a:pPr algn="just">
                        <a:lnSpc>
                          <a:spcPct val="150000"/>
                        </a:lnSpc>
                        <a:buNone/>
                      </a:pPr>
                      <a:r>
                        <a:rPr lang="ja-JP" sz="1050" kern="100" dirty="0">
                          <a:effectLst/>
                        </a:rPr>
                        <a:t>医療機器サイト：</a:t>
                      </a:r>
                      <a:r>
                        <a:rPr lang="en-US" sz="1050" kern="100" dirty="0">
                          <a:effectLst/>
                        </a:rPr>
                        <a:t>https://agent-professional.com/medical-devices/</a:t>
                      </a:r>
                      <a:endParaRPr lang="ja-JP" sz="1050" kern="100" dirty="0">
                        <a:effectLst/>
                      </a:endParaRPr>
                    </a:p>
                    <a:p>
                      <a:pPr algn="just">
                        <a:lnSpc>
                          <a:spcPct val="150000"/>
                        </a:lnSpc>
                        <a:buNone/>
                      </a:pPr>
                      <a:r>
                        <a:rPr lang="ja-JP" sz="1050" kern="100" dirty="0">
                          <a:effectLst/>
                        </a:rPr>
                        <a:t>がん情報サイト</a:t>
                      </a:r>
                      <a:r>
                        <a:rPr lang="en-US" sz="1050" kern="100" dirty="0">
                          <a:effectLst/>
                        </a:rPr>
                        <a:t>https://cancer-info.net/</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a:txBody>
                  <a:tcPr marL="68580" marR="68580" marT="0" marB="0"/>
                </a:tc>
                <a:extLst>
                  <a:ext uri="{0D108BD9-81ED-4DB2-BD59-A6C34878D82A}">
                    <a16:rowId xmlns:a16="http://schemas.microsoft.com/office/drawing/2014/main" val="3751036647"/>
                  </a:ext>
                </a:extLst>
              </a:tr>
            </a:tbl>
          </a:graphicData>
        </a:graphic>
      </p:graphicFrame>
      <p:sp>
        <p:nvSpPr>
          <p:cNvPr id="3" name="テキスト ボックス 2">
            <a:extLst>
              <a:ext uri="{FF2B5EF4-FFF2-40B4-BE49-F238E27FC236}">
                <a16:creationId xmlns:a16="http://schemas.microsoft.com/office/drawing/2014/main" id="{22822F0E-8638-2271-41D4-9B4478F751A8}"/>
              </a:ext>
            </a:extLst>
          </p:cNvPr>
          <p:cNvSpPr txBox="1"/>
          <p:nvPr/>
        </p:nvSpPr>
        <p:spPr>
          <a:xfrm>
            <a:off x="4849867" y="118518"/>
            <a:ext cx="1450109" cy="461665"/>
          </a:xfrm>
          <a:prstGeom prst="rect">
            <a:avLst/>
          </a:prstGeom>
          <a:noFill/>
        </p:spPr>
        <p:txBody>
          <a:bodyPr wrap="square" rtlCol="0">
            <a:spAutoFit/>
          </a:bodyPr>
          <a:lstStyle/>
          <a:p>
            <a:r>
              <a:rPr kumimoji="1" lang="ja-JP" altLang="en-US" sz="2400" u="sng" dirty="0">
                <a:latin typeface="HGS明朝E" panose="02020900000000000000" pitchFamily="18" charset="-128"/>
                <a:ea typeface="HGS明朝E" panose="02020900000000000000" pitchFamily="18" charset="-128"/>
              </a:rPr>
              <a:t>会社概要</a:t>
            </a:r>
          </a:p>
        </p:txBody>
      </p:sp>
      <p:pic>
        <p:nvPicPr>
          <p:cNvPr id="4" name="図 3">
            <a:extLst>
              <a:ext uri="{FF2B5EF4-FFF2-40B4-BE49-F238E27FC236}">
                <a16:creationId xmlns:a16="http://schemas.microsoft.com/office/drawing/2014/main" id="{59988B25-B68C-6BBB-C0E8-AEE678501884}"/>
              </a:ext>
            </a:extLst>
          </p:cNvPr>
          <p:cNvPicPr>
            <a:picLocks noChangeAspect="1"/>
          </p:cNvPicPr>
          <p:nvPr/>
        </p:nvPicPr>
        <p:blipFill>
          <a:blip r:embed="rId2"/>
          <a:stretch>
            <a:fillRect/>
          </a:stretch>
        </p:blipFill>
        <p:spPr>
          <a:xfrm>
            <a:off x="11185236" y="107512"/>
            <a:ext cx="802884" cy="461665"/>
          </a:xfrm>
          <a:prstGeom prst="rect">
            <a:avLst/>
          </a:prstGeom>
        </p:spPr>
      </p:pic>
      <p:sp>
        <p:nvSpPr>
          <p:cNvPr id="5" name="スライド番号プレースホルダー 4">
            <a:extLst>
              <a:ext uri="{FF2B5EF4-FFF2-40B4-BE49-F238E27FC236}">
                <a16:creationId xmlns:a16="http://schemas.microsoft.com/office/drawing/2014/main" id="{F6D6C8C4-571F-6BC0-29FC-1BCEB6589231}"/>
              </a:ext>
            </a:extLst>
          </p:cNvPr>
          <p:cNvSpPr>
            <a:spLocks noGrp="1"/>
          </p:cNvSpPr>
          <p:nvPr>
            <p:ph type="sldNum" sz="quarter" idx="12"/>
          </p:nvPr>
        </p:nvSpPr>
        <p:spPr/>
        <p:txBody>
          <a:bodyPr/>
          <a:lstStyle/>
          <a:p>
            <a:fld id="{F7F2B475-CF5F-4B8E-A618-012648023969}" type="slidenum">
              <a:rPr kumimoji="1" lang="ja-JP" altLang="en-US" smtClean="0"/>
              <a:t>3</a:t>
            </a:fld>
            <a:endParaRPr kumimoji="1" lang="ja-JP" altLang="en-US"/>
          </a:p>
        </p:txBody>
      </p:sp>
    </p:spTree>
    <p:extLst>
      <p:ext uri="{BB962C8B-B14F-4D97-AF65-F5344CB8AC3E}">
        <p14:creationId xmlns:p14="http://schemas.microsoft.com/office/powerpoint/2010/main" val="6817893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57F7951B-CE3A-F600-45F9-DA7CC25A9502}"/>
              </a:ext>
            </a:extLst>
          </p:cNvPr>
          <p:cNvPicPr>
            <a:picLocks noChangeAspect="1"/>
          </p:cNvPicPr>
          <p:nvPr/>
        </p:nvPicPr>
        <p:blipFill>
          <a:blip r:embed="rId2"/>
          <a:stretch>
            <a:fillRect/>
          </a:stretch>
        </p:blipFill>
        <p:spPr>
          <a:xfrm>
            <a:off x="905164" y="490888"/>
            <a:ext cx="9721128" cy="6162575"/>
          </a:xfrm>
          <a:prstGeom prst="rect">
            <a:avLst/>
          </a:prstGeom>
        </p:spPr>
      </p:pic>
      <p:sp>
        <p:nvSpPr>
          <p:cNvPr id="3" name="テキスト ボックス 2">
            <a:extLst>
              <a:ext uri="{FF2B5EF4-FFF2-40B4-BE49-F238E27FC236}">
                <a16:creationId xmlns:a16="http://schemas.microsoft.com/office/drawing/2014/main" id="{C065E42E-FD61-8D81-234C-FF72672DE13C}"/>
              </a:ext>
            </a:extLst>
          </p:cNvPr>
          <p:cNvSpPr txBox="1"/>
          <p:nvPr/>
        </p:nvSpPr>
        <p:spPr>
          <a:xfrm>
            <a:off x="5298707" y="1361"/>
            <a:ext cx="1934678" cy="461665"/>
          </a:xfrm>
          <a:prstGeom prst="rect">
            <a:avLst/>
          </a:prstGeom>
          <a:noFill/>
        </p:spPr>
        <p:txBody>
          <a:bodyPr wrap="square" rtlCol="0">
            <a:spAutoFit/>
          </a:bodyPr>
          <a:lstStyle/>
          <a:p>
            <a:r>
              <a:rPr kumimoji="1" lang="ja-JP" altLang="en-US" sz="2400" u="sng" dirty="0">
                <a:latin typeface="HGS明朝E" panose="02020900000000000000" pitchFamily="18" charset="-128"/>
                <a:ea typeface="HGS明朝E" panose="02020900000000000000" pitchFamily="18" charset="-128"/>
              </a:rPr>
              <a:t>当社組織図</a:t>
            </a:r>
          </a:p>
        </p:txBody>
      </p:sp>
      <p:pic>
        <p:nvPicPr>
          <p:cNvPr id="4" name="図 3">
            <a:extLst>
              <a:ext uri="{FF2B5EF4-FFF2-40B4-BE49-F238E27FC236}">
                <a16:creationId xmlns:a16="http://schemas.microsoft.com/office/drawing/2014/main" id="{B5D48AF6-46FB-D26A-8E82-0D5CE2BAC53C}"/>
              </a:ext>
            </a:extLst>
          </p:cNvPr>
          <p:cNvPicPr>
            <a:picLocks noChangeAspect="1"/>
          </p:cNvPicPr>
          <p:nvPr/>
        </p:nvPicPr>
        <p:blipFill>
          <a:blip r:embed="rId3"/>
          <a:stretch>
            <a:fillRect/>
          </a:stretch>
        </p:blipFill>
        <p:spPr>
          <a:xfrm>
            <a:off x="10751807" y="135804"/>
            <a:ext cx="1365622" cy="530398"/>
          </a:xfrm>
          <a:prstGeom prst="rect">
            <a:avLst/>
          </a:prstGeom>
        </p:spPr>
      </p:pic>
      <p:sp>
        <p:nvSpPr>
          <p:cNvPr id="5" name="スライド番号プレースホルダー 4">
            <a:extLst>
              <a:ext uri="{FF2B5EF4-FFF2-40B4-BE49-F238E27FC236}">
                <a16:creationId xmlns:a16="http://schemas.microsoft.com/office/drawing/2014/main" id="{D5F8B1A1-DB66-6C7F-3F79-06CD37BF91C8}"/>
              </a:ext>
            </a:extLst>
          </p:cNvPr>
          <p:cNvSpPr>
            <a:spLocks noGrp="1"/>
          </p:cNvSpPr>
          <p:nvPr>
            <p:ph type="sldNum" sz="quarter" idx="12"/>
          </p:nvPr>
        </p:nvSpPr>
        <p:spPr/>
        <p:txBody>
          <a:bodyPr/>
          <a:lstStyle/>
          <a:p>
            <a:fld id="{F7F2B475-CF5F-4B8E-A618-012648023969}" type="slidenum">
              <a:rPr kumimoji="1" lang="ja-JP" altLang="en-US" smtClean="0"/>
              <a:t>4</a:t>
            </a:fld>
            <a:endParaRPr kumimoji="1" lang="ja-JP" altLang="en-US"/>
          </a:p>
        </p:txBody>
      </p:sp>
    </p:spTree>
    <p:extLst>
      <p:ext uri="{BB962C8B-B14F-4D97-AF65-F5344CB8AC3E}">
        <p14:creationId xmlns:p14="http://schemas.microsoft.com/office/powerpoint/2010/main" val="9623140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925A42EB-B82B-3ADA-9AD3-622FFFE3CB35}"/>
              </a:ext>
            </a:extLst>
          </p:cNvPr>
          <p:cNvSpPr txBox="1"/>
          <p:nvPr/>
        </p:nvSpPr>
        <p:spPr>
          <a:xfrm>
            <a:off x="4738254" y="152461"/>
            <a:ext cx="2272145" cy="461665"/>
          </a:xfrm>
          <a:prstGeom prst="rect">
            <a:avLst/>
          </a:prstGeom>
          <a:noFill/>
        </p:spPr>
        <p:txBody>
          <a:bodyPr wrap="square">
            <a:spAutoFit/>
          </a:bodyPr>
          <a:lstStyle/>
          <a:p>
            <a:r>
              <a:rPr lang="ja-JP" altLang="en-US" sz="2400" u="sng" dirty="0">
                <a:latin typeface="HGS明朝E" panose="02020900000000000000" pitchFamily="18" charset="-128"/>
                <a:ea typeface="HGS明朝E" panose="02020900000000000000" pitchFamily="18" charset="-128"/>
              </a:rPr>
              <a:t>当社の強み</a:t>
            </a:r>
          </a:p>
        </p:txBody>
      </p:sp>
      <p:sp>
        <p:nvSpPr>
          <p:cNvPr id="4" name="テキスト ボックス 3">
            <a:extLst>
              <a:ext uri="{FF2B5EF4-FFF2-40B4-BE49-F238E27FC236}">
                <a16:creationId xmlns:a16="http://schemas.microsoft.com/office/drawing/2014/main" id="{083B2500-6225-8C9B-5913-2ED23F51DDD0}"/>
              </a:ext>
            </a:extLst>
          </p:cNvPr>
          <p:cNvSpPr txBox="1"/>
          <p:nvPr/>
        </p:nvSpPr>
        <p:spPr>
          <a:xfrm>
            <a:off x="267854" y="1138382"/>
            <a:ext cx="11656291" cy="5016758"/>
          </a:xfrm>
          <a:prstGeom prst="rect">
            <a:avLst/>
          </a:prstGeom>
          <a:noFill/>
        </p:spPr>
        <p:txBody>
          <a:bodyPr wrap="square">
            <a:spAutoFit/>
          </a:bodyPr>
          <a:lstStyle/>
          <a:p>
            <a:r>
              <a:rPr lang="ja-JP" altLang="en-US" sz="2000" u="sng" dirty="0">
                <a:latin typeface="HGS明朝E" panose="02020900000000000000" pitchFamily="18" charset="-128"/>
                <a:ea typeface="HGS明朝E" panose="02020900000000000000" pitchFamily="18" charset="-128"/>
              </a:rPr>
              <a:t>単なるメディカルツーリズム会社ではなく、医療パートナーとしてサポートいたします。</a:t>
            </a:r>
          </a:p>
          <a:p>
            <a:endParaRPr lang="ja-JP" altLang="en-US" sz="2000" dirty="0">
              <a:latin typeface="HGS明朝E" panose="02020900000000000000" pitchFamily="18" charset="-128"/>
              <a:ea typeface="HGS明朝E" panose="02020900000000000000" pitchFamily="18" charset="-128"/>
            </a:endParaRPr>
          </a:p>
          <a:p>
            <a:r>
              <a:rPr lang="ja-JP" altLang="en-US" sz="2000" dirty="0">
                <a:latin typeface="HGS明朝E" panose="02020900000000000000" pitchFamily="18" charset="-128"/>
                <a:ea typeface="HGS明朝E" panose="02020900000000000000" pitchFamily="18" charset="-128"/>
              </a:rPr>
              <a:t>・医療業界</a:t>
            </a:r>
            <a:r>
              <a:rPr lang="en-US" altLang="ja-JP" sz="2000" dirty="0">
                <a:latin typeface="HGS明朝E" panose="02020900000000000000" pitchFamily="18" charset="-128"/>
                <a:ea typeface="HGS明朝E" panose="02020900000000000000" pitchFamily="18" charset="-128"/>
              </a:rPr>
              <a:t>15</a:t>
            </a:r>
            <a:r>
              <a:rPr lang="ja-JP" altLang="en-US" sz="2000" dirty="0">
                <a:latin typeface="HGS明朝E" panose="02020900000000000000" pitchFamily="18" charset="-128"/>
                <a:ea typeface="HGS明朝E" panose="02020900000000000000" pitchFamily="18" charset="-128"/>
              </a:rPr>
              <a:t>年以上の実績：当社は医療コンサルティング事業、医療機器・医療消耗品販売事業、医療人材派遣業、医療施設のデザイン・設計も手掛けています。</a:t>
            </a:r>
            <a:endParaRPr lang="en-US" altLang="ja-JP" sz="2000" dirty="0">
              <a:latin typeface="HGS明朝E" panose="02020900000000000000" pitchFamily="18" charset="-128"/>
              <a:ea typeface="HGS明朝E" panose="02020900000000000000" pitchFamily="18" charset="-128"/>
            </a:endParaRPr>
          </a:p>
          <a:p>
            <a:endParaRPr lang="ja-JP" altLang="en-US" sz="2000" dirty="0">
              <a:latin typeface="HGS明朝E" panose="02020900000000000000" pitchFamily="18" charset="-128"/>
              <a:ea typeface="HGS明朝E" panose="02020900000000000000" pitchFamily="18" charset="-128"/>
            </a:endParaRPr>
          </a:p>
          <a:p>
            <a:r>
              <a:rPr lang="ja-JP" altLang="en-US" sz="2000" dirty="0">
                <a:latin typeface="HGS明朝E" panose="02020900000000000000" pitchFamily="18" charset="-128"/>
                <a:ea typeface="HGS明朝E" panose="02020900000000000000" pitchFamily="18" charset="-128"/>
              </a:rPr>
              <a:t>・海外医療ネットワークとの強固な関係（アジア・中東・アフリカ）</a:t>
            </a:r>
            <a:endParaRPr lang="en-US" altLang="ja-JP" sz="2000" dirty="0">
              <a:latin typeface="HGS明朝E" panose="02020900000000000000" pitchFamily="18" charset="-128"/>
              <a:ea typeface="HGS明朝E" panose="02020900000000000000" pitchFamily="18" charset="-128"/>
            </a:endParaRPr>
          </a:p>
          <a:p>
            <a:endParaRPr lang="ja-JP" altLang="en-US" sz="2000" dirty="0">
              <a:latin typeface="HGS明朝E" panose="02020900000000000000" pitchFamily="18" charset="-128"/>
              <a:ea typeface="HGS明朝E" panose="02020900000000000000" pitchFamily="18" charset="-128"/>
            </a:endParaRPr>
          </a:p>
          <a:p>
            <a:r>
              <a:rPr lang="ja-JP" altLang="en-US" sz="2000" dirty="0">
                <a:latin typeface="HGS明朝E" panose="02020900000000000000" pitchFamily="18" charset="-128"/>
                <a:ea typeface="HGS明朝E" panose="02020900000000000000" pitchFamily="18" charset="-128"/>
              </a:rPr>
              <a:t>・日本国内の医療機関との強固な連携</a:t>
            </a:r>
            <a:endParaRPr lang="en-US" altLang="ja-JP" sz="2000" dirty="0">
              <a:latin typeface="HGS明朝E" panose="02020900000000000000" pitchFamily="18" charset="-128"/>
              <a:ea typeface="HGS明朝E" panose="02020900000000000000" pitchFamily="18" charset="-128"/>
            </a:endParaRPr>
          </a:p>
          <a:p>
            <a:r>
              <a:rPr lang="ja-JP" altLang="en-US" sz="2000" u="sng" dirty="0">
                <a:latin typeface="HGS明朝E" panose="02020900000000000000" pitchFamily="18" charset="-128"/>
                <a:ea typeface="HGS明朝E" panose="02020900000000000000" pitchFamily="18" charset="-128"/>
              </a:rPr>
              <a:t>日本における医療ツーリズムでは、がん治療（免疫療法、放射線療法、化学療法、手術）やその他の疾病、歯科インプラント、レーシック、透析、美容医療</a:t>
            </a:r>
            <a:r>
              <a:rPr lang="ja-JP" altLang="en-US" sz="2000" dirty="0">
                <a:latin typeface="HGS明朝E" panose="02020900000000000000" pitchFamily="18" charset="-128"/>
                <a:ea typeface="HGS明朝E" panose="02020900000000000000" pitchFamily="18" charset="-128"/>
              </a:rPr>
              <a:t>など、幅広い治療に対応しています。</a:t>
            </a:r>
            <a:endParaRPr lang="en-US" altLang="ja-JP" sz="2000" dirty="0">
              <a:latin typeface="HGS明朝E" panose="02020900000000000000" pitchFamily="18" charset="-128"/>
              <a:ea typeface="HGS明朝E" panose="02020900000000000000" pitchFamily="18" charset="-128"/>
            </a:endParaRPr>
          </a:p>
          <a:p>
            <a:r>
              <a:rPr lang="en-US" altLang="ja-JP" sz="2000" u="sng" dirty="0">
                <a:latin typeface="HGS明朝E" panose="02020900000000000000" pitchFamily="18" charset="-128"/>
                <a:ea typeface="HGS明朝E" panose="02020900000000000000" pitchFamily="18" charset="-128"/>
              </a:rPr>
              <a:t>24</a:t>
            </a:r>
            <a:r>
              <a:rPr lang="ja-JP" altLang="en-US" sz="2000" u="sng" dirty="0">
                <a:latin typeface="HGS明朝E" panose="02020900000000000000" pitchFamily="18" charset="-128"/>
                <a:ea typeface="HGS明朝E" panose="02020900000000000000" pitchFamily="18" charset="-128"/>
              </a:rPr>
              <a:t>時間体制で患者を受け入れ可能な大学病院</a:t>
            </a:r>
            <a:r>
              <a:rPr lang="ja-JP" altLang="en-US" sz="2000" dirty="0">
                <a:latin typeface="HGS明朝E" panose="02020900000000000000" pitchFamily="18" charset="-128"/>
                <a:ea typeface="HGS明朝E" panose="02020900000000000000" pitchFamily="18" charset="-128"/>
              </a:rPr>
              <a:t>と提携しているため、日本での長期滞在中も安心して過ごしていただけます。</a:t>
            </a:r>
            <a:endParaRPr lang="en-US" altLang="ja-JP" sz="2000" dirty="0">
              <a:latin typeface="HGS明朝E" panose="02020900000000000000" pitchFamily="18" charset="-128"/>
              <a:ea typeface="HGS明朝E" panose="02020900000000000000" pitchFamily="18" charset="-128"/>
            </a:endParaRPr>
          </a:p>
          <a:p>
            <a:endParaRPr lang="ja-JP" altLang="en-US" sz="2000" dirty="0">
              <a:latin typeface="HGS明朝E" panose="02020900000000000000" pitchFamily="18" charset="-128"/>
              <a:ea typeface="HGS明朝E" panose="02020900000000000000" pitchFamily="18" charset="-128"/>
            </a:endParaRPr>
          </a:p>
          <a:p>
            <a:r>
              <a:rPr lang="ja-JP" altLang="en-US" sz="2000" dirty="0">
                <a:latin typeface="HGS明朝E" panose="02020900000000000000" pitchFamily="18" charset="-128"/>
                <a:ea typeface="HGS明朝E" panose="02020900000000000000" pitchFamily="18" charset="-128"/>
              </a:rPr>
              <a:t>・多言語対応</a:t>
            </a:r>
            <a:endParaRPr lang="en-US" altLang="ja-JP" sz="2000" dirty="0">
              <a:latin typeface="HGS明朝E" panose="02020900000000000000" pitchFamily="18" charset="-128"/>
              <a:ea typeface="HGS明朝E" panose="02020900000000000000" pitchFamily="18" charset="-128"/>
            </a:endParaRPr>
          </a:p>
          <a:p>
            <a:endParaRPr lang="en-US" altLang="ja-JP" sz="2000" dirty="0">
              <a:latin typeface="HGS明朝E" panose="02020900000000000000" pitchFamily="18" charset="-128"/>
              <a:ea typeface="HGS明朝E" panose="02020900000000000000" pitchFamily="18" charset="-128"/>
            </a:endParaRPr>
          </a:p>
          <a:p>
            <a:r>
              <a:rPr lang="ja-JP" altLang="en-US" sz="2000" dirty="0">
                <a:latin typeface="HGS明朝E" panose="02020900000000000000" pitchFamily="18" charset="-128"/>
                <a:ea typeface="HGS明朝E" panose="02020900000000000000" pitchFamily="18" charset="-128"/>
              </a:rPr>
              <a:t>・施術前・施術中、施術後の手厚いサポート</a:t>
            </a:r>
          </a:p>
        </p:txBody>
      </p:sp>
      <p:pic>
        <p:nvPicPr>
          <p:cNvPr id="2" name="図 1">
            <a:extLst>
              <a:ext uri="{FF2B5EF4-FFF2-40B4-BE49-F238E27FC236}">
                <a16:creationId xmlns:a16="http://schemas.microsoft.com/office/drawing/2014/main" id="{ACF7C723-E2CA-B8E4-44AA-0F4931497C90}"/>
              </a:ext>
            </a:extLst>
          </p:cNvPr>
          <p:cNvPicPr>
            <a:picLocks noChangeAspect="1"/>
          </p:cNvPicPr>
          <p:nvPr/>
        </p:nvPicPr>
        <p:blipFill>
          <a:blip r:embed="rId2"/>
          <a:stretch>
            <a:fillRect/>
          </a:stretch>
        </p:blipFill>
        <p:spPr>
          <a:xfrm>
            <a:off x="10659229" y="152461"/>
            <a:ext cx="1365622" cy="530398"/>
          </a:xfrm>
          <a:prstGeom prst="rect">
            <a:avLst/>
          </a:prstGeom>
        </p:spPr>
      </p:pic>
    </p:spTree>
    <p:extLst>
      <p:ext uri="{BB962C8B-B14F-4D97-AF65-F5344CB8AC3E}">
        <p14:creationId xmlns:p14="http://schemas.microsoft.com/office/powerpoint/2010/main" val="16298429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120D1320-278B-9DE8-6FDD-0AA72AB1BAA7}"/>
              </a:ext>
            </a:extLst>
          </p:cNvPr>
          <p:cNvSpPr txBox="1"/>
          <p:nvPr/>
        </p:nvSpPr>
        <p:spPr>
          <a:xfrm>
            <a:off x="1505529" y="1344643"/>
            <a:ext cx="8866908" cy="4401205"/>
          </a:xfrm>
          <a:prstGeom prst="rect">
            <a:avLst/>
          </a:prstGeom>
          <a:noFill/>
        </p:spPr>
        <p:txBody>
          <a:bodyPr wrap="square">
            <a:spAutoFit/>
          </a:bodyPr>
          <a:lstStyle/>
          <a:p>
            <a:r>
              <a:rPr lang="en-US" altLang="ja-JP" sz="2000" dirty="0">
                <a:latin typeface="HGP明朝E" panose="02020900000000000000" pitchFamily="18" charset="-128"/>
                <a:ea typeface="HGP明朝E" panose="02020900000000000000" pitchFamily="18" charset="-128"/>
              </a:rPr>
              <a:t>①</a:t>
            </a:r>
            <a:r>
              <a:rPr lang="ja-JP" altLang="en-US" sz="2000" dirty="0">
                <a:latin typeface="HGP明朝E" panose="02020900000000000000" pitchFamily="18" charset="-128"/>
                <a:ea typeface="HGP明朝E" panose="02020900000000000000" pitchFamily="18" charset="-128"/>
              </a:rPr>
              <a:t>新たな顧客の創出</a:t>
            </a:r>
          </a:p>
          <a:p>
            <a:r>
              <a:rPr lang="ja-JP" altLang="en-US" sz="2000" dirty="0">
                <a:latin typeface="HGP明朝E" panose="02020900000000000000" pitchFamily="18" charset="-128"/>
                <a:ea typeface="HGP明朝E" panose="02020900000000000000" pitchFamily="18" charset="-128"/>
              </a:rPr>
              <a:t>海外患者は自由診療中心となるため、高単価・高利益の診療が可能です。</a:t>
            </a:r>
            <a:endParaRPr lang="en-US" altLang="ja-JP" sz="2000" dirty="0">
              <a:latin typeface="HGP明朝E" panose="02020900000000000000" pitchFamily="18" charset="-128"/>
              <a:ea typeface="HGP明朝E" panose="02020900000000000000" pitchFamily="18" charset="-128"/>
            </a:endParaRPr>
          </a:p>
          <a:p>
            <a:endParaRPr lang="ja-JP" altLang="en-US" sz="2000" dirty="0">
              <a:latin typeface="HGP明朝E" panose="02020900000000000000" pitchFamily="18" charset="-128"/>
              <a:ea typeface="HGP明朝E" panose="02020900000000000000" pitchFamily="18" charset="-128"/>
            </a:endParaRPr>
          </a:p>
          <a:p>
            <a:r>
              <a:rPr lang="ja-JP" altLang="en-US" sz="2000" dirty="0">
                <a:latin typeface="HGP明朝E" panose="02020900000000000000" pitchFamily="18" charset="-128"/>
                <a:ea typeface="HGP明朝E" panose="02020900000000000000" pitchFamily="18" charset="-128"/>
              </a:rPr>
              <a:t>② 集客不要（完全送客型）</a:t>
            </a:r>
          </a:p>
          <a:p>
            <a:r>
              <a:rPr lang="ja-JP" altLang="en-US" sz="2000" dirty="0">
                <a:latin typeface="HGP明朝E" panose="02020900000000000000" pitchFamily="18" charset="-128"/>
                <a:ea typeface="HGP明朝E" panose="02020900000000000000" pitchFamily="18" charset="-128"/>
              </a:rPr>
              <a:t>当社が海外でのマーケティング・営業を行うため、医療機関様での集客は不要です。</a:t>
            </a:r>
          </a:p>
          <a:p>
            <a:r>
              <a:rPr lang="ja-JP" altLang="en-US" sz="2000" dirty="0">
                <a:latin typeface="HGP明朝E" panose="02020900000000000000" pitchFamily="18" charset="-128"/>
                <a:ea typeface="HGP明朝E" panose="02020900000000000000" pitchFamily="18" charset="-128"/>
              </a:rPr>
              <a:t>③ 手間の最小化</a:t>
            </a:r>
          </a:p>
          <a:p>
            <a:r>
              <a:rPr lang="ja-JP" altLang="en-US" sz="2000" dirty="0">
                <a:latin typeface="HGP明朝E" panose="02020900000000000000" pitchFamily="18" charset="-128"/>
                <a:ea typeface="HGP明朝E" panose="02020900000000000000" pitchFamily="18" charset="-128"/>
              </a:rPr>
              <a:t>通訳・予約・渡航・決済まで一括対応。医療機関様は診療に専念いただけます。</a:t>
            </a:r>
            <a:endParaRPr lang="en-US" altLang="ja-JP" sz="2000" dirty="0">
              <a:latin typeface="HGP明朝E" panose="02020900000000000000" pitchFamily="18" charset="-128"/>
              <a:ea typeface="HGP明朝E" panose="02020900000000000000" pitchFamily="18" charset="-128"/>
            </a:endParaRPr>
          </a:p>
          <a:p>
            <a:endParaRPr lang="ja-JP" altLang="en-US" sz="2000" dirty="0">
              <a:latin typeface="HGP明朝E" panose="02020900000000000000" pitchFamily="18" charset="-128"/>
              <a:ea typeface="HGP明朝E" panose="02020900000000000000" pitchFamily="18" charset="-128"/>
            </a:endParaRPr>
          </a:p>
          <a:p>
            <a:r>
              <a:rPr lang="ja-JP" altLang="en-US" sz="2000" dirty="0">
                <a:latin typeface="HGP明朝E" panose="02020900000000000000" pitchFamily="18" charset="-128"/>
                <a:ea typeface="HGP明朝E" panose="02020900000000000000" pitchFamily="18" charset="-128"/>
              </a:rPr>
              <a:t>④ 未回収リスクの低減</a:t>
            </a:r>
          </a:p>
          <a:p>
            <a:r>
              <a:rPr lang="ja-JP" altLang="en-US" sz="2000" dirty="0">
                <a:latin typeface="HGP明朝E" panose="02020900000000000000" pitchFamily="18" charset="-128"/>
                <a:ea typeface="HGP明朝E" panose="02020900000000000000" pitchFamily="18" charset="-128"/>
              </a:rPr>
              <a:t>事前決済・保証スキームにより、未回収リスクを最小限に抑えます。</a:t>
            </a:r>
            <a:endParaRPr lang="en-US" altLang="ja-JP" sz="2000" dirty="0">
              <a:latin typeface="HGP明朝E" panose="02020900000000000000" pitchFamily="18" charset="-128"/>
              <a:ea typeface="HGP明朝E" panose="02020900000000000000" pitchFamily="18" charset="-128"/>
            </a:endParaRPr>
          </a:p>
          <a:p>
            <a:endParaRPr lang="ja-JP" altLang="en-US" sz="2000" dirty="0">
              <a:latin typeface="HGP明朝E" panose="02020900000000000000" pitchFamily="18" charset="-128"/>
              <a:ea typeface="HGP明朝E" panose="02020900000000000000" pitchFamily="18" charset="-128"/>
            </a:endParaRPr>
          </a:p>
          <a:p>
            <a:r>
              <a:rPr lang="ja-JP" altLang="en-US" sz="2000" dirty="0">
                <a:latin typeface="HGP明朝E" panose="02020900000000000000" pitchFamily="18" charset="-128"/>
                <a:ea typeface="HGP明朝E" panose="02020900000000000000" pitchFamily="18" charset="-128"/>
              </a:rPr>
              <a:t>⑤ ブランド価値向上</a:t>
            </a:r>
          </a:p>
          <a:p>
            <a:r>
              <a:rPr lang="ja-JP" altLang="en-US" sz="2000" dirty="0">
                <a:latin typeface="HGP明朝E" panose="02020900000000000000" pitchFamily="18" charset="-128"/>
                <a:ea typeface="HGP明朝E" panose="02020900000000000000" pitchFamily="18" charset="-128"/>
              </a:rPr>
              <a:t>海外患者受け入れにより、国際的な医療機関としてのブランド構築が可能です。</a:t>
            </a:r>
          </a:p>
        </p:txBody>
      </p:sp>
      <p:sp>
        <p:nvSpPr>
          <p:cNvPr id="5" name="テキスト ボックス 4">
            <a:extLst>
              <a:ext uri="{FF2B5EF4-FFF2-40B4-BE49-F238E27FC236}">
                <a16:creationId xmlns:a16="http://schemas.microsoft.com/office/drawing/2014/main" id="{CB8CE0EB-5920-0DF2-3573-98518DCE7A61}"/>
              </a:ext>
            </a:extLst>
          </p:cNvPr>
          <p:cNvSpPr txBox="1"/>
          <p:nvPr/>
        </p:nvSpPr>
        <p:spPr>
          <a:xfrm>
            <a:off x="2512289" y="420316"/>
            <a:ext cx="6640947" cy="461665"/>
          </a:xfrm>
          <a:prstGeom prst="rect">
            <a:avLst/>
          </a:prstGeom>
          <a:noFill/>
        </p:spPr>
        <p:txBody>
          <a:bodyPr wrap="square">
            <a:spAutoFit/>
          </a:bodyPr>
          <a:lstStyle/>
          <a:p>
            <a:r>
              <a:rPr lang="ja-JP" altLang="en-US" sz="2400" u="sng" dirty="0">
                <a:latin typeface="HGP明朝E" panose="02020900000000000000" pitchFamily="18" charset="-128"/>
                <a:ea typeface="HGP明朝E" panose="02020900000000000000" pitchFamily="18" charset="-128"/>
              </a:rPr>
              <a:t>メディカルツーリズムを活用する医療機関様メリット</a:t>
            </a:r>
          </a:p>
        </p:txBody>
      </p:sp>
      <p:pic>
        <p:nvPicPr>
          <p:cNvPr id="6" name="図 5">
            <a:extLst>
              <a:ext uri="{FF2B5EF4-FFF2-40B4-BE49-F238E27FC236}">
                <a16:creationId xmlns:a16="http://schemas.microsoft.com/office/drawing/2014/main" id="{4343F839-A44D-C914-6EFD-FF20F495FBF8}"/>
              </a:ext>
            </a:extLst>
          </p:cNvPr>
          <p:cNvPicPr>
            <a:picLocks noChangeAspect="1"/>
          </p:cNvPicPr>
          <p:nvPr/>
        </p:nvPicPr>
        <p:blipFill>
          <a:blip r:embed="rId2"/>
          <a:stretch>
            <a:fillRect/>
          </a:stretch>
        </p:blipFill>
        <p:spPr>
          <a:xfrm>
            <a:off x="10601206" y="155117"/>
            <a:ext cx="1365622" cy="530398"/>
          </a:xfrm>
          <a:prstGeom prst="rect">
            <a:avLst/>
          </a:prstGeom>
        </p:spPr>
      </p:pic>
      <p:sp>
        <p:nvSpPr>
          <p:cNvPr id="7" name="スライド番号プレースホルダー 6">
            <a:extLst>
              <a:ext uri="{FF2B5EF4-FFF2-40B4-BE49-F238E27FC236}">
                <a16:creationId xmlns:a16="http://schemas.microsoft.com/office/drawing/2014/main" id="{93D53A8D-FD7E-889C-9772-FA1709F29582}"/>
              </a:ext>
            </a:extLst>
          </p:cNvPr>
          <p:cNvSpPr>
            <a:spLocks noGrp="1"/>
          </p:cNvSpPr>
          <p:nvPr>
            <p:ph type="sldNum" sz="quarter" idx="12"/>
          </p:nvPr>
        </p:nvSpPr>
        <p:spPr/>
        <p:txBody>
          <a:bodyPr/>
          <a:lstStyle/>
          <a:p>
            <a:fld id="{F7F2B475-CF5F-4B8E-A618-012648023969}" type="slidenum">
              <a:rPr kumimoji="1" lang="ja-JP" altLang="en-US" smtClean="0"/>
              <a:t>6</a:t>
            </a:fld>
            <a:endParaRPr kumimoji="1" lang="ja-JP" altLang="en-US"/>
          </a:p>
        </p:txBody>
      </p:sp>
    </p:spTree>
    <p:extLst>
      <p:ext uri="{BB962C8B-B14F-4D97-AF65-F5344CB8AC3E}">
        <p14:creationId xmlns:p14="http://schemas.microsoft.com/office/powerpoint/2010/main" val="11474914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238FCEA4-08B4-14F3-2295-1D1456B914AF}"/>
              </a:ext>
            </a:extLst>
          </p:cNvPr>
          <p:cNvSpPr txBox="1"/>
          <p:nvPr/>
        </p:nvSpPr>
        <p:spPr>
          <a:xfrm>
            <a:off x="1403927" y="171026"/>
            <a:ext cx="8839200" cy="2246769"/>
          </a:xfrm>
          <a:prstGeom prst="rect">
            <a:avLst/>
          </a:prstGeom>
          <a:noFill/>
        </p:spPr>
        <p:txBody>
          <a:bodyPr wrap="square">
            <a:spAutoFit/>
          </a:bodyPr>
          <a:lstStyle/>
          <a:p>
            <a:r>
              <a:rPr lang="ja-JP" altLang="en-US" sz="2400" u="sng" dirty="0">
                <a:latin typeface="HGS明朝E" panose="02020900000000000000" pitchFamily="18" charset="-128"/>
                <a:ea typeface="HGS明朝E" panose="02020900000000000000" pitchFamily="18" charset="-128"/>
              </a:rPr>
              <a:t>日本の医療機関が評価されやすい理由</a:t>
            </a:r>
            <a:endParaRPr lang="en-US" altLang="ja-JP" sz="2400" u="sng" dirty="0">
              <a:latin typeface="HGS明朝E" panose="02020900000000000000" pitchFamily="18" charset="-128"/>
              <a:ea typeface="HGS明朝E" panose="02020900000000000000" pitchFamily="18" charset="-128"/>
            </a:endParaRPr>
          </a:p>
          <a:p>
            <a:endParaRPr lang="en-US" altLang="ja-JP" sz="2400" u="sng" dirty="0">
              <a:latin typeface="HGS明朝E" panose="02020900000000000000" pitchFamily="18" charset="-128"/>
              <a:ea typeface="HGS明朝E" panose="02020900000000000000" pitchFamily="18" charset="-128"/>
            </a:endParaRPr>
          </a:p>
          <a:p>
            <a:endParaRPr lang="en-US" altLang="ja-JP" sz="2000" dirty="0">
              <a:latin typeface="HGS明朝E" panose="02020900000000000000" pitchFamily="18" charset="-128"/>
              <a:ea typeface="HGS明朝E" panose="02020900000000000000" pitchFamily="18" charset="-128"/>
            </a:endParaRPr>
          </a:p>
          <a:p>
            <a:r>
              <a:rPr lang="ja-JP" altLang="en-US" sz="2400" dirty="0">
                <a:latin typeface="HGS明朝E" panose="02020900000000000000" pitchFamily="18" charset="-128"/>
                <a:ea typeface="HGS明朝E" panose="02020900000000000000" pitchFamily="18" charset="-128"/>
              </a:rPr>
              <a:t>海外患者の認識「日本医療＝安全・信頼」</a:t>
            </a:r>
            <a:endParaRPr lang="en-US" altLang="ja-JP" sz="2400" dirty="0">
              <a:latin typeface="HGS明朝E" panose="02020900000000000000" pitchFamily="18" charset="-128"/>
              <a:ea typeface="HGS明朝E" panose="02020900000000000000" pitchFamily="18" charset="-128"/>
            </a:endParaRPr>
          </a:p>
          <a:p>
            <a:endParaRPr lang="en-US" altLang="ja-JP" sz="2400" dirty="0">
              <a:latin typeface="HGS明朝E" panose="02020900000000000000" pitchFamily="18" charset="-128"/>
              <a:ea typeface="HGS明朝E" panose="02020900000000000000" pitchFamily="18" charset="-128"/>
            </a:endParaRPr>
          </a:p>
          <a:p>
            <a:r>
              <a:rPr lang="ja-JP" altLang="en-US" sz="2400" dirty="0">
                <a:latin typeface="HGS明朝E" panose="02020900000000000000" pitchFamily="18" charset="-128"/>
                <a:ea typeface="HGS明朝E" panose="02020900000000000000" pitchFamily="18" charset="-128"/>
              </a:rPr>
              <a:t>特に以下の内容が評価高いポイントです。</a:t>
            </a:r>
            <a:endParaRPr lang="en-US" altLang="ja-JP" sz="2400" dirty="0">
              <a:latin typeface="HGS明朝E" panose="02020900000000000000" pitchFamily="18" charset="-128"/>
              <a:ea typeface="HGS明朝E" panose="02020900000000000000" pitchFamily="18" charset="-128"/>
            </a:endParaRPr>
          </a:p>
        </p:txBody>
      </p:sp>
      <p:sp>
        <p:nvSpPr>
          <p:cNvPr id="7" name="テキスト ボックス 6">
            <a:extLst>
              <a:ext uri="{FF2B5EF4-FFF2-40B4-BE49-F238E27FC236}">
                <a16:creationId xmlns:a16="http://schemas.microsoft.com/office/drawing/2014/main" id="{1EC4C708-056B-0A05-5326-7F2424206E38}"/>
              </a:ext>
            </a:extLst>
          </p:cNvPr>
          <p:cNvSpPr txBox="1"/>
          <p:nvPr/>
        </p:nvSpPr>
        <p:spPr>
          <a:xfrm>
            <a:off x="1403927" y="2531990"/>
            <a:ext cx="6871855" cy="4154984"/>
          </a:xfrm>
          <a:prstGeom prst="rect">
            <a:avLst/>
          </a:prstGeom>
          <a:noFill/>
          <a:ln>
            <a:solidFill>
              <a:schemeClr val="accent1"/>
            </a:solidFill>
          </a:ln>
        </p:spPr>
        <p:txBody>
          <a:bodyPr wrap="square">
            <a:spAutoFit/>
          </a:bodyPr>
          <a:lstStyle/>
          <a:p>
            <a:r>
              <a:rPr lang="ja-JP" altLang="en-US" sz="2400" dirty="0">
                <a:latin typeface="HGS明朝E" panose="02020900000000000000" pitchFamily="18" charset="-128"/>
                <a:ea typeface="HGS明朝E" panose="02020900000000000000" pitchFamily="18" charset="-128"/>
              </a:rPr>
              <a:t>・世界的に高い医療水準</a:t>
            </a:r>
            <a:endParaRPr lang="en-US" altLang="ja-JP" sz="2400" dirty="0">
              <a:latin typeface="HGS明朝E" panose="02020900000000000000" pitchFamily="18" charset="-128"/>
              <a:ea typeface="HGS明朝E" panose="02020900000000000000" pitchFamily="18" charset="-128"/>
            </a:endParaRPr>
          </a:p>
          <a:p>
            <a:endParaRPr lang="ja-JP" altLang="en-US" sz="2400" dirty="0">
              <a:latin typeface="HGS明朝E" panose="02020900000000000000" pitchFamily="18" charset="-128"/>
              <a:ea typeface="HGS明朝E" panose="02020900000000000000" pitchFamily="18" charset="-128"/>
            </a:endParaRPr>
          </a:p>
          <a:p>
            <a:r>
              <a:rPr lang="ja-JP" altLang="en-US" sz="2400" dirty="0">
                <a:latin typeface="HGS明朝E" panose="02020900000000000000" pitchFamily="18" charset="-128"/>
                <a:ea typeface="HGS明朝E" panose="02020900000000000000" pitchFamily="18" charset="-128"/>
              </a:rPr>
              <a:t>・厳格な安全管理と品質基準</a:t>
            </a:r>
            <a:endParaRPr lang="en-US" altLang="ja-JP" sz="2400" dirty="0">
              <a:latin typeface="HGS明朝E" panose="02020900000000000000" pitchFamily="18" charset="-128"/>
              <a:ea typeface="HGS明朝E" panose="02020900000000000000" pitchFamily="18" charset="-128"/>
            </a:endParaRPr>
          </a:p>
          <a:p>
            <a:endParaRPr lang="ja-JP" altLang="en-US" sz="2400" dirty="0">
              <a:latin typeface="HGS明朝E" panose="02020900000000000000" pitchFamily="18" charset="-128"/>
              <a:ea typeface="HGS明朝E" panose="02020900000000000000" pitchFamily="18" charset="-128"/>
            </a:endParaRPr>
          </a:p>
          <a:p>
            <a:r>
              <a:rPr lang="ja-JP" altLang="en-US" sz="2400" dirty="0">
                <a:latin typeface="HGS明朝E" panose="02020900000000000000" pitchFamily="18" charset="-128"/>
                <a:ea typeface="HGS明朝E" panose="02020900000000000000" pitchFamily="18" charset="-128"/>
              </a:rPr>
              <a:t>・経験豊富かつ慎重な医師による治療</a:t>
            </a:r>
            <a:endParaRPr lang="en-US" altLang="ja-JP" sz="2400" dirty="0">
              <a:latin typeface="HGS明朝E" panose="02020900000000000000" pitchFamily="18" charset="-128"/>
              <a:ea typeface="HGS明朝E" panose="02020900000000000000" pitchFamily="18" charset="-128"/>
            </a:endParaRPr>
          </a:p>
          <a:p>
            <a:endParaRPr lang="en-US" altLang="ja-JP" sz="2400" dirty="0">
              <a:latin typeface="HGS明朝E" panose="02020900000000000000" pitchFamily="18" charset="-128"/>
              <a:ea typeface="HGS明朝E" panose="02020900000000000000" pitchFamily="18" charset="-128"/>
            </a:endParaRPr>
          </a:p>
          <a:p>
            <a:r>
              <a:rPr lang="ja-JP" altLang="en-US" sz="2400" dirty="0">
                <a:latin typeface="HGS明朝E" panose="02020900000000000000" pitchFamily="18" charset="-128"/>
                <a:ea typeface="HGS明朝E" panose="02020900000000000000" pitchFamily="18" charset="-128"/>
              </a:rPr>
              <a:t>・医療事故率の低さ</a:t>
            </a:r>
            <a:endParaRPr lang="en-US" altLang="ja-JP" sz="2400" dirty="0">
              <a:latin typeface="HGS明朝E" panose="02020900000000000000" pitchFamily="18" charset="-128"/>
              <a:ea typeface="HGS明朝E" panose="02020900000000000000" pitchFamily="18" charset="-128"/>
            </a:endParaRPr>
          </a:p>
          <a:p>
            <a:endParaRPr lang="ja-JP" altLang="en-US" sz="2400" dirty="0">
              <a:latin typeface="HGS明朝E" panose="02020900000000000000" pitchFamily="18" charset="-128"/>
              <a:ea typeface="HGS明朝E" panose="02020900000000000000" pitchFamily="18" charset="-128"/>
            </a:endParaRPr>
          </a:p>
          <a:p>
            <a:r>
              <a:rPr lang="ja-JP" altLang="en-US" sz="2400" dirty="0">
                <a:latin typeface="HGS明朝E" panose="02020900000000000000" pitchFamily="18" charset="-128"/>
                <a:ea typeface="HGS明朝E" panose="02020900000000000000" pitchFamily="18" charset="-128"/>
              </a:rPr>
              <a:t>・医師及び医療スタッフの患者対応の良さ</a:t>
            </a:r>
            <a:endParaRPr lang="en-US" altLang="ja-JP" sz="2400" dirty="0">
              <a:latin typeface="HGS明朝E" panose="02020900000000000000" pitchFamily="18" charset="-128"/>
              <a:ea typeface="HGS明朝E" panose="02020900000000000000" pitchFamily="18" charset="-128"/>
            </a:endParaRPr>
          </a:p>
          <a:p>
            <a:endParaRPr lang="ja-JP" altLang="en-US" sz="2400" dirty="0">
              <a:latin typeface="HGS明朝E" panose="02020900000000000000" pitchFamily="18" charset="-128"/>
              <a:ea typeface="HGS明朝E" panose="02020900000000000000" pitchFamily="18" charset="-128"/>
            </a:endParaRPr>
          </a:p>
          <a:p>
            <a:r>
              <a:rPr lang="ja-JP" altLang="en-US" sz="2400" dirty="0">
                <a:latin typeface="HGS明朝E" panose="02020900000000000000" pitchFamily="18" charset="-128"/>
                <a:ea typeface="HGS明朝E" panose="02020900000000000000" pitchFamily="18" charset="-128"/>
              </a:rPr>
              <a:t>・清潔で安心できる医療環境</a:t>
            </a:r>
            <a:endParaRPr lang="en-US" altLang="ja-JP" sz="2400" dirty="0">
              <a:latin typeface="HGS明朝E" panose="02020900000000000000" pitchFamily="18" charset="-128"/>
              <a:ea typeface="HGS明朝E" panose="02020900000000000000" pitchFamily="18" charset="-128"/>
            </a:endParaRPr>
          </a:p>
        </p:txBody>
      </p:sp>
      <p:pic>
        <p:nvPicPr>
          <p:cNvPr id="2" name="図 1">
            <a:extLst>
              <a:ext uri="{FF2B5EF4-FFF2-40B4-BE49-F238E27FC236}">
                <a16:creationId xmlns:a16="http://schemas.microsoft.com/office/drawing/2014/main" id="{190FFEE8-0321-DA54-5F70-D56A1D0EA860}"/>
              </a:ext>
            </a:extLst>
          </p:cNvPr>
          <p:cNvPicPr>
            <a:picLocks noChangeAspect="1"/>
          </p:cNvPicPr>
          <p:nvPr/>
        </p:nvPicPr>
        <p:blipFill>
          <a:blip r:embed="rId2"/>
          <a:stretch>
            <a:fillRect/>
          </a:stretch>
        </p:blipFill>
        <p:spPr>
          <a:xfrm>
            <a:off x="10683280" y="171026"/>
            <a:ext cx="1365622" cy="530398"/>
          </a:xfrm>
          <a:prstGeom prst="rect">
            <a:avLst/>
          </a:prstGeom>
        </p:spPr>
      </p:pic>
      <p:sp>
        <p:nvSpPr>
          <p:cNvPr id="3" name="スライド番号プレースホルダー 2">
            <a:extLst>
              <a:ext uri="{FF2B5EF4-FFF2-40B4-BE49-F238E27FC236}">
                <a16:creationId xmlns:a16="http://schemas.microsoft.com/office/drawing/2014/main" id="{99D4F47F-9DB8-7B90-5F0E-6AD63751512D}"/>
              </a:ext>
            </a:extLst>
          </p:cNvPr>
          <p:cNvSpPr>
            <a:spLocks noGrp="1"/>
          </p:cNvSpPr>
          <p:nvPr>
            <p:ph type="sldNum" sz="quarter" idx="12"/>
          </p:nvPr>
        </p:nvSpPr>
        <p:spPr/>
        <p:txBody>
          <a:bodyPr/>
          <a:lstStyle/>
          <a:p>
            <a:fld id="{F7F2B475-CF5F-4B8E-A618-012648023969}" type="slidenum">
              <a:rPr kumimoji="1" lang="ja-JP" altLang="en-US" smtClean="0"/>
              <a:t>7</a:t>
            </a:fld>
            <a:endParaRPr kumimoji="1" lang="ja-JP" altLang="en-US"/>
          </a:p>
        </p:txBody>
      </p:sp>
    </p:spTree>
    <p:extLst>
      <p:ext uri="{BB962C8B-B14F-4D97-AF65-F5344CB8AC3E}">
        <p14:creationId xmlns:p14="http://schemas.microsoft.com/office/powerpoint/2010/main" val="40903658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3B1B9CC8-0D93-9126-667D-CA6A574B4523}"/>
              </a:ext>
            </a:extLst>
          </p:cNvPr>
          <p:cNvSpPr txBox="1"/>
          <p:nvPr/>
        </p:nvSpPr>
        <p:spPr>
          <a:xfrm>
            <a:off x="3195785" y="239531"/>
            <a:ext cx="4535054" cy="461665"/>
          </a:xfrm>
          <a:prstGeom prst="rect">
            <a:avLst/>
          </a:prstGeom>
          <a:noFill/>
        </p:spPr>
        <p:txBody>
          <a:bodyPr wrap="square" rtlCol="0">
            <a:spAutoFit/>
          </a:bodyPr>
          <a:lstStyle/>
          <a:p>
            <a:r>
              <a:rPr kumimoji="1" lang="ja-JP" altLang="en-US" sz="2400" u="sng" dirty="0">
                <a:latin typeface="HGS明朝E" panose="02020900000000000000" pitchFamily="18" charset="-128"/>
                <a:ea typeface="HGS明朝E" panose="02020900000000000000" pitchFamily="18" charset="-128"/>
              </a:rPr>
              <a:t>当社の患者</a:t>
            </a:r>
            <a:r>
              <a:rPr lang="ja-JP" altLang="en-US" sz="2400" u="sng" dirty="0">
                <a:latin typeface="HGS明朝E" panose="02020900000000000000" pitchFamily="18" charset="-128"/>
                <a:ea typeface="HGS明朝E" panose="02020900000000000000" pitchFamily="18" charset="-128"/>
              </a:rPr>
              <a:t>様</a:t>
            </a:r>
            <a:r>
              <a:rPr kumimoji="1" lang="ja-JP" altLang="en-US" sz="2400" u="sng" dirty="0">
                <a:latin typeface="HGS明朝E" panose="02020900000000000000" pitchFamily="18" charset="-128"/>
                <a:ea typeface="HGS明朝E" panose="02020900000000000000" pitchFamily="18" charset="-128"/>
              </a:rPr>
              <a:t>について</a:t>
            </a:r>
            <a:r>
              <a:rPr lang="ja-JP" altLang="en-US" sz="2400" u="sng" dirty="0">
                <a:latin typeface="HGS明朝E" panose="02020900000000000000" pitchFamily="18" charset="-128"/>
                <a:ea typeface="HGS明朝E" panose="02020900000000000000" pitchFamily="18" charset="-128"/>
              </a:rPr>
              <a:t>ご案内</a:t>
            </a:r>
            <a:endParaRPr kumimoji="1" lang="en-US" altLang="ja-JP" sz="2400" u="sng" dirty="0">
              <a:latin typeface="HGS明朝E" panose="02020900000000000000" pitchFamily="18" charset="-128"/>
              <a:ea typeface="HGS明朝E" panose="02020900000000000000" pitchFamily="18" charset="-128"/>
            </a:endParaRPr>
          </a:p>
        </p:txBody>
      </p:sp>
      <p:sp>
        <p:nvSpPr>
          <p:cNvPr id="4" name="テキスト ボックス 3">
            <a:extLst>
              <a:ext uri="{FF2B5EF4-FFF2-40B4-BE49-F238E27FC236}">
                <a16:creationId xmlns:a16="http://schemas.microsoft.com/office/drawing/2014/main" id="{A8CECF29-D643-7D14-A827-37DA9488A66F}"/>
              </a:ext>
            </a:extLst>
          </p:cNvPr>
          <p:cNvSpPr txBox="1"/>
          <p:nvPr/>
        </p:nvSpPr>
        <p:spPr>
          <a:xfrm>
            <a:off x="314717" y="701196"/>
            <a:ext cx="11425382" cy="923330"/>
          </a:xfrm>
          <a:prstGeom prst="rect">
            <a:avLst/>
          </a:prstGeom>
          <a:noFill/>
        </p:spPr>
        <p:txBody>
          <a:bodyPr wrap="square">
            <a:spAutoFit/>
          </a:bodyPr>
          <a:lstStyle/>
          <a:p>
            <a:r>
              <a:rPr lang="ja-JP" altLang="en-US" u="sng" dirty="0">
                <a:latin typeface="HGS明朝E" panose="02020900000000000000" pitchFamily="18" charset="-128"/>
                <a:ea typeface="HGS明朝E" panose="02020900000000000000" pitchFamily="18" charset="-128"/>
              </a:rPr>
              <a:t>患者へ提供する治療領域</a:t>
            </a:r>
            <a:r>
              <a:rPr lang="ja-JP" altLang="en-US" dirty="0">
                <a:latin typeface="HGS明朝E" panose="02020900000000000000" pitchFamily="18" charset="-128"/>
                <a:ea typeface="HGS明朝E" panose="02020900000000000000" pitchFamily="18" charset="-128"/>
              </a:rPr>
              <a:t>：</a:t>
            </a:r>
            <a:endParaRPr lang="en-US" altLang="ja-JP" dirty="0">
              <a:latin typeface="HGS明朝E" panose="02020900000000000000" pitchFamily="18" charset="-128"/>
              <a:ea typeface="HGS明朝E" panose="02020900000000000000" pitchFamily="18" charset="-128"/>
            </a:endParaRPr>
          </a:p>
          <a:p>
            <a:r>
              <a:rPr lang="ja-JP" altLang="en-US" dirty="0">
                <a:latin typeface="HGS明朝E" panose="02020900000000000000" pitchFamily="18" charset="-128"/>
                <a:ea typeface="HGS明朝E" panose="02020900000000000000" pitchFamily="18" charset="-128"/>
              </a:rPr>
              <a:t>糖尿病、動脈硬化、慢性疼痛、</a:t>
            </a:r>
            <a:r>
              <a:rPr lang="en-US" altLang="ja-JP" dirty="0">
                <a:latin typeface="HGS明朝E" panose="02020900000000000000" pitchFamily="18" charset="-128"/>
                <a:ea typeface="HGS明朝E" panose="02020900000000000000" pitchFamily="18" charset="-128"/>
              </a:rPr>
              <a:t>ED</a:t>
            </a:r>
            <a:r>
              <a:rPr lang="ja-JP" altLang="en-US" dirty="0">
                <a:latin typeface="HGS明朝E" panose="02020900000000000000" pitchFamily="18" charset="-128"/>
                <a:ea typeface="HGS明朝E" panose="02020900000000000000" pitchFamily="18" charset="-128"/>
              </a:rPr>
              <a:t>、膝関節症、皮膚再生、</a:t>
            </a:r>
            <a:r>
              <a:rPr lang="en-US" altLang="ja-JP" dirty="0">
                <a:latin typeface="HGS明朝E" panose="02020900000000000000" pitchFamily="18" charset="-128"/>
                <a:ea typeface="HGS明朝E" panose="02020900000000000000" pitchFamily="18" charset="-128"/>
              </a:rPr>
              <a:t>AGA</a:t>
            </a:r>
            <a:r>
              <a:rPr lang="ja-JP" altLang="en-US" dirty="0">
                <a:latin typeface="HGS明朝E" panose="02020900000000000000" pitchFamily="18" charset="-128"/>
                <a:ea typeface="HGS明朝E" panose="02020900000000000000" pitchFamily="18" charset="-128"/>
              </a:rPr>
              <a:t>、美容・アンチエイジング、不妊・卵巣、再生・免疫治療、歯科関連</a:t>
            </a:r>
            <a:endParaRPr lang="en-US" altLang="ja-JP" dirty="0">
              <a:latin typeface="HGS明朝E" panose="02020900000000000000" pitchFamily="18" charset="-128"/>
              <a:ea typeface="HGS明朝E" panose="02020900000000000000" pitchFamily="18" charset="-128"/>
            </a:endParaRPr>
          </a:p>
        </p:txBody>
      </p:sp>
      <p:graphicFrame>
        <p:nvGraphicFramePr>
          <p:cNvPr id="7" name="グラフ 6">
            <a:extLst>
              <a:ext uri="{FF2B5EF4-FFF2-40B4-BE49-F238E27FC236}">
                <a16:creationId xmlns:a16="http://schemas.microsoft.com/office/drawing/2014/main" id="{F249DD17-A9DA-5EB3-DDCB-10204634D026}"/>
              </a:ext>
            </a:extLst>
          </p:cNvPr>
          <p:cNvGraphicFramePr/>
          <p:nvPr>
            <p:extLst>
              <p:ext uri="{D42A27DB-BD31-4B8C-83A1-F6EECF244321}">
                <p14:modId xmlns:p14="http://schemas.microsoft.com/office/powerpoint/2010/main" val="2667421305"/>
              </p:ext>
            </p:extLst>
          </p:nvPr>
        </p:nvGraphicFramePr>
        <p:xfrm>
          <a:off x="2068945" y="3071075"/>
          <a:ext cx="6724073" cy="3703782"/>
        </p:xfrm>
        <a:graphic>
          <a:graphicData uri="http://schemas.openxmlformats.org/drawingml/2006/chart">
            <c:chart xmlns:c="http://schemas.openxmlformats.org/drawingml/2006/chart" xmlns:r="http://schemas.openxmlformats.org/officeDocument/2006/relationships" r:id="rId2"/>
          </a:graphicData>
        </a:graphic>
      </p:graphicFrame>
      <p:sp>
        <p:nvSpPr>
          <p:cNvPr id="10" name="テキスト ボックス 9">
            <a:extLst>
              <a:ext uri="{FF2B5EF4-FFF2-40B4-BE49-F238E27FC236}">
                <a16:creationId xmlns:a16="http://schemas.microsoft.com/office/drawing/2014/main" id="{57EEFF4C-29F0-3DD2-C8C6-7EF7C5D4B432}"/>
              </a:ext>
            </a:extLst>
          </p:cNvPr>
          <p:cNvSpPr txBox="1"/>
          <p:nvPr/>
        </p:nvSpPr>
        <p:spPr>
          <a:xfrm>
            <a:off x="314717" y="1655303"/>
            <a:ext cx="10732654" cy="646331"/>
          </a:xfrm>
          <a:prstGeom prst="rect">
            <a:avLst/>
          </a:prstGeom>
          <a:noFill/>
        </p:spPr>
        <p:txBody>
          <a:bodyPr wrap="square" rtlCol="0">
            <a:spAutoFit/>
          </a:bodyPr>
          <a:lstStyle/>
          <a:p>
            <a:r>
              <a:rPr lang="ja-JP" altLang="en-US" u="sng" dirty="0">
                <a:latin typeface="HGS明朝E" panose="02020900000000000000" pitchFamily="18" charset="-128"/>
                <a:ea typeface="HGS明朝E" panose="02020900000000000000" pitchFamily="18" charset="-128"/>
              </a:rPr>
              <a:t>患者様のエリアについて</a:t>
            </a:r>
            <a:r>
              <a:rPr lang="ja-JP" altLang="en-US" dirty="0">
                <a:latin typeface="HGS明朝E" panose="02020900000000000000" pitchFamily="18" charset="-128"/>
                <a:ea typeface="HGS明朝E" panose="02020900000000000000" pitchFamily="18" charset="-128"/>
              </a:rPr>
              <a:t>：</a:t>
            </a:r>
            <a:endParaRPr lang="en-US" altLang="ja-JP" dirty="0">
              <a:latin typeface="HGS明朝E" panose="02020900000000000000" pitchFamily="18" charset="-128"/>
              <a:ea typeface="HGS明朝E" panose="02020900000000000000" pitchFamily="18" charset="-128"/>
            </a:endParaRPr>
          </a:p>
          <a:p>
            <a:r>
              <a:rPr lang="ja-JP" altLang="en-US" dirty="0">
                <a:latin typeface="HGS明朝E" panose="02020900000000000000" pitchFamily="18" charset="-128"/>
                <a:ea typeface="HGS明朝E" panose="02020900000000000000" pitchFamily="18" charset="-128"/>
              </a:rPr>
              <a:t>東南アジア、東アジア、中東エリアに在住の患者様が多くおられます。</a:t>
            </a:r>
            <a:endParaRPr lang="en-US" altLang="ja-JP" dirty="0">
              <a:latin typeface="HGS明朝E" panose="02020900000000000000" pitchFamily="18" charset="-128"/>
              <a:ea typeface="HGS明朝E" panose="02020900000000000000" pitchFamily="18" charset="-128"/>
            </a:endParaRPr>
          </a:p>
        </p:txBody>
      </p:sp>
      <p:pic>
        <p:nvPicPr>
          <p:cNvPr id="3" name="図 2">
            <a:extLst>
              <a:ext uri="{FF2B5EF4-FFF2-40B4-BE49-F238E27FC236}">
                <a16:creationId xmlns:a16="http://schemas.microsoft.com/office/drawing/2014/main" id="{E46834EF-5A8F-C854-840A-8C66938861E6}"/>
              </a:ext>
            </a:extLst>
          </p:cNvPr>
          <p:cNvPicPr>
            <a:picLocks noChangeAspect="1"/>
          </p:cNvPicPr>
          <p:nvPr/>
        </p:nvPicPr>
        <p:blipFill>
          <a:blip r:embed="rId3"/>
          <a:stretch>
            <a:fillRect/>
          </a:stretch>
        </p:blipFill>
        <p:spPr>
          <a:xfrm>
            <a:off x="10511661" y="170798"/>
            <a:ext cx="1365622" cy="530398"/>
          </a:xfrm>
          <a:prstGeom prst="rect">
            <a:avLst/>
          </a:prstGeom>
        </p:spPr>
      </p:pic>
      <p:sp>
        <p:nvSpPr>
          <p:cNvPr id="6" name="テキスト ボックス 5">
            <a:extLst>
              <a:ext uri="{FF2B5EF4-FFF2-40B4-BE49-F238E27FC236}">
                <a16:creationId xmlns:a16="http://schemas.microsoft.com/office/drawing/2014/main" id="{F535D1DE-55D0-B742-FD4B-FF93BC059FF6}"/>
              </a:ext>
            </a:extLst>
          </p:cNvPr>
          <p:cNvSpPr txBox="1"/>
          <p:nvPr/>
        </p:nvSpPr>
        <p:spPr>
          <a:xfrm>
            <a:off x="314717" y="2424744"/>
            <a:ext cx="8682182" cy="646331"/>
          </a:xfrm>
          <a:prstGeom prst="rect">
            <a:avLst/>
          </a:prstGeom>
          <a:noFill/>
        </p:spPr>
        <p:txBody>
          <a:bodyPr wrap="square">
            <a:spAutoFit/>
          </a:bodyPr>
          <a:lstStyle/>
          <a:p>
            <a:r>
              <a:rPr lang="ja-JP" altLang="en-US" u="sng" dirty="0">
                <a:latin typeface="HGP明朝E" panose="02020900000000000000" pitchFamily="18" charset="-128"/>
                <a:ea typeface="HGP明朝E" panose="02020900000000000000" pitchFamily="18" charset="-128"/>
              </a:rPr>
              <a:t>対象患者層について</a:t>
            </a:r>
            <a:r>
              <a:rPr lang="ja-JP" altLang="en-US" dirty="0">
                <a:latin typeface="HGP明朝E" panose="02020900000000000000" pitchFamily="18" charset="-128"/>
                <a:ea typeface="HGP明朝E" panose="02020900000000000000" pitchFamily="18" charset="-128"/>
              </a:rPr>
              <a:t>：</a:t>
            </a:r>
            <a:endParaRPr lang="en-US" altLang="ja-JP" dirty="0">
              <a:latin typeface="HGP明朝E" panose="02020900000000000000" pitchFamily="18" charset="-128"/>
              <a:ea typeface="HGP明朝E" panose="02020900000000000000" pitchFamily="18" charset="-128"/>
            </a:endParaRPr>
          </a:p>
          <a:p>
            <a:r>
              <a:rPr lang="ja-JP" altLang="en-US" dirty="0">
                <a:latin typeface="HGP明朝E" panose="02020900000000000000" pitchFamily="18" charset="-128"/>
                <a:ea typeface="HGP明朝E" panose="02020900000000000000" pitchFamily="18" charset="-128"/>
              </a:rPr>
              <a:t>富裕層・中間富裕層、高度医療・再生医療ニーズ患者</a:t>
            </a:r>
          </a:p>
        </p:txBody>
      </p:sp>
      <p:sp>
        <p:nvSpPr>
          <p:cNvPr id="8" name="スライド番号プレースホルダー 7">
            <a:extLst>
              <a:ext uri="{FF2B5EF4-FFF2-40B4-BE49-F238E27FC236}">
                <a16:creationId xmlns:a16="http://schemas.microsoft.com/office/drawing/2014/main" id="{E76534B7-AAD2-0D0E-326F-E23402E0E06D}"/>
              </a:ext>
            </a:extLst>
          </p:cNvPr>
          <p:cNvSpPr>
            <a:spLocks noGrp="1"/>
          </p:cNvSpPr>
          <p:nvPr>
            <p:ph type="sldNum" sz="quarter" idx="12"/>
          </p:nvPr>
        </p:nvSpPr>
        <p:spPr/>
        <p:txBody>
          <a:bodyPr/>
          <a:lstStyle/>
          <a:p>
            <a:fld id="{F7F2B475-CF5F-4B8E-A618-012648023969}" type="slidenum">
              <a:rPr kumimoji="1" lang="ja-JP" altLang="en-US" smtClean="0"/>
              <a:t>8</a:t>
            </a:fld>
            <a:endParaRPr kumimoji="1" lang="ja-JP" altLang="en-US"/>
          </a:p>
        </p:txBody>
      </p:sp>
    </p:spTree>
    <p:extLst>
      <p:ext uri="{BB962C8B-B14F-4D97-AF65-F5344CB8AC3E}">
        <p14:creationId xmlns:p14="http://schemas.microsoft.com/office/powerpoint/2010/main" val="1732821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0434F903-1871-D755-CF72-C0CCD61FF42C}"/>
            </a:ext>
          </a:extLst>
        </p:cNvPr>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58267805-352C-4510-C1E7-1AF72C56925F}"/>
              </a:ext>
            </a:extLst>
          </p:cNvPr>
          <p:cNvSpPr txBox="1"/>
          <p:nvPr/>
        </p:nvSpPr>
        <p:spPr>
          <a:xfrm>
            <a:off x="249382" y="148779"/>
            <a:ext cx="11286835" cy="984885"/>
          </a:xfrm>
          <a:prstGeom prst="rect">
            <a:avLst/>
          </a:prstGeom>
          <a:noFill/>
        </p:spPr>
        <p:txBody>
          <a:bodyPr wrap="square">
            <a:spAutoFit/>
          </a:bodyPr>
          <a:lstStyle/>
          <a:p>
            <a:pPr algn="ctr"/>
            <a:r>
              <a:rPr lang="ja-JP" altLang="en-US" sz="2400" u="sng" dirty="0">
                <a:latin typeface="HGS明朝E" panose="02020900000000000000" pitchFamily="18" charset="-128"/>
                <a:ea typeface="HGS明朝E" panose="02020900000000000000" pitchFamily="18" charset="-128"/>
              </a:rPr>
              <a:t>当社のサービス内容についてのご案内</a:t>
            </a:r>
          </a:p>
          <a:p>
            <a:endParaRPr lang="en-US" altLang="ja-JP" dirty="0"/>
          </a:p>
          <a:p>
            <a:r>
              <a:rPr lang="ja-JP" altLang="en-US" sz="1600" dirty="0">
                <a:latin typeface="HGS明朝E" panose="02020900000000000000" pitchFamily="18" charset="-128"/>
                <a:ea typeface="HGS明朝E" panose="02020900000000000000" pitchFamily="18" charset="-128"/>
              </a:rPr>
              <a:t>当社は医療と渡航を一体化したトータルサポートを提供しています。治療後の経過についてのご報告が可能となります。</a:t>
            </a:r>
          </a:p>
        </p:txBody>
      </p:sp>
      <p:sp>
        <p:nvSpPr>
          <p:cNvPr id="5" name="テキスト ボックス 4">
            <a:extLst>
              <a:ext uri="{FF2B5EF4-FFF2-40B4-BE49-F238E27FC236}">
                <a16:creationId xmlns:a16="http://schemas.microsoft.com/office/drawing/2014/main" id="{5786CBB8-5B2C-6998-C9A1-297A746605E2}"/>
              </a:ext>
            </a:extLst>
          </p:cNvPr>
          <p:cNvSpPr txBox="1"/>
          <p:nvPr/>
        </p:nvSpPr>
        <p:spPr>
          <a:xfrm>
            <a:off x="6511638" y="3538170"/>
            <a:ext cx="4815763" cy="461665"/>
          </a:xfrm>
          <a:prstGeom prst="rect">
            <a:avLst/>
          </a:prstGeom>
          <a:noFill/>
        </p:spPr>
        <p:txBody>
          <a:bodyPr wrap="square" rtlCol="0">
            <a:spAutoFit/>
          </a:bodyPr>
          <a:lstStyle/>
          <a:p>
            <a:r>
              <a:rPr kumimoji="1" lang="en-US" altLang="ja-JP" sz="1200" dirty="0">
                <a:latin typeface="HGS明朝E" panose="02020900000000000000" pitchFamily="18" charset="-128"/>
                <a:ea typeface="HGS明朝E" panose="02020900000000000000" pitchFamily="18" charset="-128"/>
              </a:rPr>
              <a:t>※</a:t>
            </a:r>
            <a:r>
              <a:rPr kumimoji="1" lang="ja-JP" altLang="en-US" sz="1200" dirty="0">
                <a:latin typeface="HGS明朝E" panose="02020900000000000000" pitchFamily="18" charset="-128"/>
                <a:ea typeface="HGS明朝E" panose="02020900000000000000" pitchFamily="18" charset="-128"/>
              </a:rPr>
              <a:t>当社のサポート内容にご質問等ございましたらお気軽にお問い合わせください。</a:t>
            </a:r>
          </a:p>
        </p:txBody>
      </p:sp>
      <p:graphicFrame>
        <p:nvGraphicFramePr>
          <p:cNvPr id="6" name="表 5">
            <a:extLst>
              <a:ext uri="{FF2B5EF4-FFF2-40B4-BE49-F238E27FC236}">
                <a16:creationId xmlns:a16="http://schemas.microsoft.com/office/drawing/2014/main" id="{D67385DA-1CB8-E9F9-9694-C88D7FC0221C}"/>
              </a:ext>
            </a:extLst>
          </p:cNvPr>
          <p:cNvGraphicFramePr>
            <a:graphicFrameLocks noGrp="1"/>
          </p:cNvGraphicFramePr>
          <p:nvPr>
            <p:extLst>
              <p:ext uri="{D42A27DB-BD31-4B8C-83A1-F6EECF244321}">
                <p14:modId xmlns:p14="http://schemas.microsoft.com/office/powerpoint/2010/main" val="44324308"/>
              </p:ext>
            </p:extLst>
          </p:nvPr>
        </p:nvGraphicFramePr>
        <p:xfrm>
          <a:off x="580103" y="1758478"/>
          <a:ext cx="5746806" cy="4346756"/>
        </p:xfrm>
        <a:graphic>
          <a:graphicData uri="http://schemas.openxmlformats.org/drawingml/2006/table">
            <a:tbl>
              <a:tblPr firstRow="1" bandRow="1">
                <a:tableStyleId>{5C22544A-7EE6-4342-B048-85BDC9FD1C3A}</a:tableStyleId>
              </a:tblPr>
              <a:tblGrid>
                <a:gridCol w="1622504">
                  <a:extLst>
                    <a:ext uri="{9D8B030D-6E8A-4147-A177-3AD203B41FA5}">
                      <a16:colId xmlns:a16="http://schemas.microsoft.com/office/drawing/2014/main" val="3603679638"/>
                    </a:ext>
                  </a:extLst>
                </a:gridCol>
                <a:gridCol w="4124302">
                  <a:extLst>
                    <a:ext uri="{9D8B030D-6E8A-4147-A177-3AD203B41FA5}">
                      <a16:colId xmlns:a16="http://schemas.microsoft.com/office/drawing/2014/main" val="2456370470"/>
                    </a:ext>
                  </a:extLst>
                </a:gridCol>
              </a:tblGrid>
              <a:tr h="408146">
                <a:tc>
                  <a:txBody>
                    <a:bodyPr/>
                    <a:lstStyle/>
                    <a:p>
                      <a:pPr algn="ctr"/>
                      <a:r>
                        <a:rPr kumimoji="1" lang="ja-JP" altLang="en-US" sz="1600" b="0" dirty="0">
                          <a:latin typeface="HGS明朝E" panose="02020900000000000000" pitchFamily="18" charset="-128"/>
                          <a:ea typeface="HGS明朝E" panose="02020900000000000000" pitchFamily="18" charset="-128"/>
                        </a:rPr>
                        <a:t>渡航前</a:t>
                      </a:r>
                    </a:p>
                  </a:txBody>
                  <a:tcPr/>
                </a:tc>
                <a:tc>
                  <a:txBody>
                    <a:bodyPr/>
                    <a:lstStyle/>
                    <a:p>
                      <a:pPr algn="ctr"/>
                      <a:r>
                        <a:rPr kumimoji="1" lang="ja-JP" altLang="en-US" sz="1600" b="0" dirty="0">
                          <a:latin typeface="HGS明朝E" panose="02020900000000000000" pitchFamily="18" charset="-128"/>
                          <a:ea typeface="HGS明朝E" panose="02020900000000000000" pitchFamily="18" charset="-128"/>
                        </a:rPr>
                        <a:t>渡航前フォロー全般</a:t>
                      </a:r>
                    </a:p>
                  </a:txBody>
                  <a:tcPr/>
                </a:tc>
                <a:extLst>
                  <a:ext uri="{0D108BD9-81ED-4DB2-BD59-A6C34878D82A}">
                    <a16:rowId xmlns:a16="http://schemas.microsoft.com/office/drawing/2014/main" val="1554482578"/>
                  </a:ext>
                </a:extLst>
              </a:tr>
              <a:tr h="496578">
                <a:tc>
                  <a:txBody>
                    <a:bodyPr/>
                    <a:lstStyle/>
                    <a:p>
                      <a:endParaRPr kumimoji="1" lang="ja-JP" altLang="en-US" sz="1600" dirty="0">
                        <a:latin typeface="HGS明朝E" panose="02020900000000000000" pitchFamily="18" charset="-128"/>
                        <a:ea typeface="HGS明朝E" panose="02020900000000000000" pitchFamily="18" charset="-128"/>
                      </a:endParaRPr>
                    </a:p>
                  </a:txBody>
                  <a:tcPr/>
                </a:tc>
                <a:tc>
                  <a:txBody>
                    <a:bodyPr/>
                    <a:lstStyle/>
                    <a:p>
                      <a:pPr algn="l"/>
                      <a:r>
                        <a:rPr kumimoji="1" lang="ja-JP" altLang="en-US" sz="1600" dirty="0">
                          <a:latin typeface="HGS明朝E" panose="02020900000000000000" pitchFamily="18" charset="-128"/>
                          <a:ea typeface="HGS明朝E" panose="02020900000000000000" pitchFamily="18" charset="-128"/>
                        </a:rPr>
                        <a:t>オンライン医療相談の手配</a:t>
                      </a:r>
                    </a:p>
                  </a:txBody>
                  <a:tcPr/>
                </a:tc>
                <a:extLst>
                  <a:ext uri="{0D108BD9-81ED-4DB2-BD59-A6C34878D82A}">
                    <a16:rowId xmlns:a16="http://schemas.microsoft.com/office/drawing/2014/main" val="2417387800"/>
                  </a:ext>
                </a:extLst>
              </a:tr>
              <a:tr h="496578">
                <a:tc>
                  <a:txBody>
                    <a:bodyPr/>
                    <a:lstStyle/>
                    <a:p>
                      <a:endParaRPr kumimoji="1" lang="ja-JP" altLang="en-US" sz="1600" dirty="0">
                        <a:latin typeface="HGS明朝E" panose="02020900000000000000" pitchFamily="18" charset="-128"/>
                        <a:ea typeface="HGS明朝E" panose="02020900000000000000" pitchFamily="18" charset="-128"/>
                      </a:endParaRPr>
                    </a:p>
                  </a:txBody>
                  <a:tcPr/>
                </a:tc>
                <a:tc>
                  <a:txBody>
                    <a:bodyPr/>
                    <a:lstStyle/>
                    <a:p>
                      <a:pPr algn="l"/>
                      <a:r>
                        <a:rPr kumimoji="1" lang="ja-JP" altLang="en-US" sz="1600" dirty="0">
                          <a:latin typeface="HGS明朝E" panose="02020900000000000000" pitchFamily="18" charset="-128"/>
                          <a:ea typeface="HGS明朝E" panose="02020900000000000000" pitchFamily="18" charset="-128"/>
                        </a:rPr>
                        <a:t>患者様のご希望に合った医療機関のご提案</a:t>
                      </a:r>
                    </a:p>
                  </a:txBody>
                  <a:tcPr/>
                </a:tc>
                <a:extLst>
                  <a:ext uri="{0D108BD9-81ED-4DB2-BD59-A6C34878D82A}">
                    <a16:rowId xmlns:a16="http://schemas.microsoft.com/office/drawing/2014/main" val="1310271921"/>
                  </a:ext>
                </a:extLst>
              </a:tr>
              <a:tr h="496578">
                <a:tc>
                  <a:txBody>
                    <a:bodyPr/>
                    <a:lstStyle/>
                    <a:p>
                      <a:endParaRPr kumimoji="1" lang="ja-JP" altLang="en-US" sz="1600" dirty="0">
                        <a:latin typeface="HGS明朝E" panose="02020900000000000000" pitchFamily="18" charset="-128"/>
                        <a:ea typeface="HGS明朝E" panose="02020900000000000000" pitchFamily="18" charset="-128"/>
                      </a:endParaRPr>
                    </a:p>
                  </a:txBody>
                  <a:tcPr/>
                </a:tc>
                <a:tc>
                  <a:txBody>
                    <a:bodyPr/>
                    <a:lstStyle/>
                    <a:p>
                      <a:pPr algn="l"/>
                      <a:r>
                        <a:rPr kumimoji="1" lang="ja-JP" altLang="en-US" sz="1600" dirty="0">
                          <a:latin typeface="HGS明朝E" panose="02020900000000000000" pitchFamily="18" charset="-128"/>
                          <a:ea typeface="HGS明朝E" panose="02020900000000000000" pitchFamily="18" charset="-128"/>
                        </a:rPr>
                        <a:t>治療内容・費用の事前説明</a:t>
                      </a:r>
                    </a:p>
                  </a:txBody>
                  <a:tcPr/>
                </a:tc>
                <a:extLst>
                  <a:ext uri="{0D108BD9-81ED-4DB2-BD59-A6C34878D82A}">
                    <a16:rowId xmlns:a16="http://schemas.microsoft.com/office/drawing/2014/main" val="2738140145"/>
                  </a:ext>
                </a:extLst>
              </a:tr>
              <a:tr h="408146">
                <a:tc>
                  <a:txBody>
                    <a:bodyPr/>
                    <a:lstStyle/>
                    <a:p>
                      <a:endParaRPr kumimoji="1" lang="ja-JP" altLang="en-US" sz="1600" dirty="0">
                        <a:latin typeface="HGS明朝E" panose="02020900000000000000" pitchFamily="18" charset="-128"/>
                        <a:ea typeface="HGS明朝E" panose="02020900000000000000" pitchFamily="18" charset="-128"/>
                      </a:endParaRPr>
                    </a:p>
                  </a:txBody>
                  <a:tcPr/>
                </a:tc>
                <a:tc>
                  <a:txBody>
                    <a:bodyPr/>
                    <a:lstStyle/>
                    <a:p>
                      <a:pPr algn="l"/>
                      <a:r>
                        <a:rPr kumimoji="1" lang="ja-JP" altLang="en-US" sz="1600" dirty="0">
                          <a:latin typeface="HGS明朝E" panose="02020900000000000000" pitchFamily="18" charset="-128"/>
                          <a:ea typeface="HGS明朝E" panose="02020900000000000000" pitchFamily="18" charset="-128"/>
                        </a:rPr>
                        <a:t>ビザ取得・渡航サポート</a:t>
                      </a:r>
                    </a:p>
                  </a:txBody>
                  <a:tcPr/>
                </a:tc>
                <a:extLst>
                  <a:ext uri="{0D108BD9-81ED-4DB2-BD59-A6C34878D82A}">
                    <a16:rowId xmlns:a16="http://schemas.microsoft.com/office/drawing/2014/main" val="2038727278"/>
                  </a:ext>
                </a:extLst>
              </a:tr>
              <a:tr h="408146">
                <a:tc>
                  <a:txBody>
                    <a:bodyPr/>
                    <a:lstStyle/>
                    <a:p>
                      <a:pPr algn="ctr"/>
                      <a:r>
                        <a:rPr kumimoji="1" lang="ja-JP" altLang="en-US" sz="1600" dirty="0">
                          <a:latin typeface="HGS明朝E" panose="02020900000000000000" pitchFamily="18" charset="-128"/>
                          <a:ea typeface="HGS明朝E" panose="02020900000000000000" pitchFamily="18" charset="-128"/>
                        </a:rPr>
                        <a:t>日本滞在時</a:t>
                      </a:r>
                    </a:p>
                  </a:txBody>
                  <a:tcPr>
                    <a:solidFill>
                      <a:schemeClr val="tx2">
                        <a:lumMod val="25000"/>
                        <a:lumOff val="75000"/>
                      </a:schemeClr>
                    </a:solidFill>
                  </a:tcPr>
                </a:tc>
                <a:tc>
                  <a:txBody>
                    <a:bodyPr/>
                    <a:lstStyle/>
                    <a:p>
                      <a:pPr algn="l"/>
                      <a:r>
                        <a:rPr kumimoji="1" lang="ja-JP" altLang="en-US" sz="1600" dirty="0">
                          <a:latin typeface="HGS明朝E" panose="02020900000000000000" pitchFamily="18" charset="-128"/>
                          <a:ea typeface="HGS明朝E" panose="02020900000000000000" pitchFamily="18" charset="-128"/>
                        </a:rPr>
                        <a:t>滞在中のフォロー全般</a:t>
                      </a:r>
                      <a:endParaRPr kumimoji="1" lang="en-US" altLang="ja-JP" sz="1600" dirty="0">
                        <a:latin typeface="HGS明朝E" panose="02020900000000000000" pitchFamily="18" charset="-128"/>
                        <a:ea typeface="HGS明朝E" panose="02020900000000000000" pitchFamily="18" charset="-128"/>
                      </a:endParaRPr>
                    </a:p>
                  </a:txBody>
                  <a:tcPr>
                    <a:solidFill>
                      <a:schemeClr val="tx2">
                        <a:lumMod val="25000"/>
                        <a:lumOff val="75000"/>
                      </a:schemeClr>
                    </a:solidFill>
                  </a:tcPr>
                </a:tc>
                <a:extLst>
                  <a:ext uri="{0D108BD9-81ED-4DB2-BD59-A6C34878D82A}">
                    <a16:rowId xmlns:a16="http://schemas.microsoft.com/office/drawing/2014/main" val="2252067647"/>
                  </a:ext>
                </a:extLst>
              </a:tr>
              <a:tr h="408146">
                <a:tc>
                  <a:txBody>
                    <a:bodyPr/>
                    <a:lstStyle/>
                    <a:p>
                      <a:endParaRPr kumimoji="1" lang="ja-JP" altLang="en-US" sz="1400" dirty="0">
                        <a:latin typeface="HGS明朝E" panose="02020900000000000000" pitchFamily="18" charset="-128"/>
                        <a:ea typeface="HGS明朝E" panose="02020900000000000000" pitchFamily="18" charset="-128"/>
                      </a:endParaRPr>
                    </a:p>
                  </a:txBody>
                  <a:tcPr/>
                </a:tc>
                <a:tc>
                  <a:txBody>
                    <a:bodyPr/>
                    <a:lstStyle/>
                    <a:p>
                      <a:pPr algn="l"/>
                      <a:r>
                        <a:rPr kumimoji="1" lang="ja-JP" altLang="en-US" sz="1600" dirty="0">
                          <a:latin typeface="HGS明朝E" panose="02020900000000000000" pitchFamily="18" charset="-128"/>
                          <a:ea typeface="HGS明朝E" panose="02020900000000000000" pitchFamily="18" charset="-128"/>
                        </a:rPr>
                        <a:t>空港送迎・専用車手配</a:t>
                      </a:r>
                    </a:p>
                  </a:txBody>
                  <a:tcPr/>
                </a:tc>
                <a:extLst>
                  <a:ext uri="{0D108BD9-81ED-4DB2-BD59-A6C34878D82A}">
                    <a16:rowId xmlns:a16="http://schemas.microsoft.com/office/drawing/2014/main" val="160546680"/>
                  </a:ext>
                </a:extLst>
              </a:tr>
              <a:tr h="408146">
                <a:tc>
                  <a:txBody>
                    <a:bodyPr/>
                    <a:lstStyle/>
                    <a:p>
                      <a:endParaRPr kumimoji="1" lang="ja-JP" altLang="en-US" sz="1400" dirty="0">
                        <a:latin typeface="HGS明朝E" panose="02020900000000000000" pitchFamily="18" charset="-128"/>
                        <a:ea typeface="HGS明朝E" panose="02020900000000000000" pitchFamily="18" charset="-128"/>
                      </a:endParaRPr>
                    </a:p>
                  </a:txBody>
                  <a:tcPr/>
                </a:tc>
                <a:tc>
                  <a:txBody>
                    <a:bodyPr/>
                    <a:lstStyle/>
                    <a:p>
                      <a:pPr algn="l"/>
                      <a:r>
                        <a:rPr kumimoji="1" lang="ja-JP" altLang="en-US" sz="1600" dirty="0">
                          <a:latin typeface="HGS明朝E" panose="02020900000000000000" pitchFamily="18" charset="-128"/>
                          <a:ea typeface="HGS明朝E" panose="02020900000000000000" pitchFamily="18" charset="-128"/>
                        </a:rPr>
                        <a:t>医療通訳の手配</a:t>
                      </a:r>
                    </a:p>
                  </a:txBody>
                  <a:tcPr/>
                </a:tc>
                <a:extLst>
                  <a:ext uri="{0D108BD9-81ED-4DB2-BD59-A6C34878D82A}">
                    <a16:rowId xmlns:a16="http://schemas.microsoft.com/office/drawing/2014/main" val="1755953499"/>
                  </a:ext>
                </a:extLst>
              </a:tr>
              <a:tr h="408146">
                <a:tc>
                  <a:txBody>
                    <a:bodyPr/>
                    <a:lstStyle/>
                    <a:p>
                      <a:endParaRPr kumimoji="1" lang="ja-JP" altLang="en-US" sz="1400" dirty="0">
                        <a:latin typeface="HGS明朝E" panose="02020900000000000000" pitchFamily="18" charset="-128"/>
                        <a:ea typeface="HGS明朝E" panose="02020900000000000000" pitchFamily="18" charset="-128"/>
                      </a:endParaRPr>
                    </a:p>
                  </a:txBody>
                  <a:tcPr/>
                </a:tc>
                <a:tc>
                  <a:txBody>
                    <a:bodyPr/>
                    <a:lstStyle/>
                    <a:p>
                      <a:pPr algn="l"/>
                      <a:r>
                        <a:rPr kumimoji="1" lang="ja-JP" altLang="en-US" sz="1600" dirty="0">
                          <a:latin typeface="HGS明朝E" panose="02020900000000000000" pitchFamily="18" charset="-128"/>
                          <a:ea typeface="HGS明朝E" panose="02020900000000000000" pitchFamily="18" charset="-128"/>
                        </a:rPr>
                        <a:t>診療予約・スケジュール管理</a:t>
                      </a:r>
                    </a:p>
                  </a:txBody>
                  <a:tcPr/>
                </a:tc>
                <a:extLst>
                  <a:ext uri="{0D108BD9-81ED-4DB2-BD59-A6C34878D82A}">
                    <a16:rowId xmlns:a16="http://schemas.microsoft.com/office/drawing/2014/main" val="2595978386"/>
                  </a:ext>
                </a:extLst>
              </a:tr>
              <a:tr h="408146">
                <a:tc>
                  <a:txBody>
                    <a:bodyPr/>
                    <a:lstStyle/>
                    <a:p>
                      <a:endParaRPr kumimoji="1" lang="ja-JP" altLang="en-US" sz="1400" dirty="0">
                        <a:latin typeface="HGS明朝E" panose="02020900000000000000" pitchFamily="18" charset="-128"/>
                        <a:ea typeface="HGS明朝E" panose="02020900000000000000" pitchFamily="18" charset="-128"/>
                      </a:endParaRPr>
                    </a:p>
                  </a:txBody>
                  <a:tcPr/>
                </a:tc>
                <a:tc>
                  <a:txBody>
                    <a:bodyPr/>
                    <a:lstStyle/>
                    <a:p>
                      <a:pPr algn="l"/>
                      <a:r>
                        <a:rPr kumimoji="1" lang="ja-JP" altLang="en-US" sz="1600" dirty="0">
                          <a:latin typeface="HGS明朝E" panose="02020900000000000000" pitchFamily="18" charset="-128"/>
                          <a:ea typeface="HGS明朝E" panose="02020900000000000000" pitchFamily="18" charset="-128"/>
                        </a:rPr>
                        <a:t>ホテル手配</a:t>
                      </a:r>
                    </a:p>
                  </a:txBody>
                  <a:tcPr/>
                </a:tc>
                <a:extLst>
                  <a:ext uri="{0D108BD9-81ED-4DB2-BD59-A6C34878D82A}">
                    <a16:rowId xmlns:a16="http://schemas.microsoft.com/office/drawing/2014/main" val="1183910869"/>
                  </a:ext>
                </a:extLst>
              </a:tr>
            </a:tbl>
          </a:graphicData>
        </a:graphic>
      </p:graphicFrame>
      <p:pic>
        <p:nvPicPr>
          <p:cNvPr id="2" name="図 1">
            <a:extLst>
              <a:ext uri="{FF2B5EF4-FFF2-40B4-BE49-F238E27FC236}">
                <a16:creationId xmlns:a16="http://schemas.microsoft.com/office/drawing/2014/main" id="{D15A87B6-CE1C-832A-988C-47C2F0E983F9}"/>
              </a:ext>
            </a:extLst>
          </p:cNvPr>
          <p:cNvPicPr>
            <a:picLocks noChangeAspect="1"/>
          </p:cNvPicPr>
          <p:nvPr/>
        </p:nvPicPr>
        <p:blipFill>
          <a:blip r:embed="rId2"/>
          <a:stretch>
            <a:fillRect/>
          </a:stretch>
        </p:blipFill>
        <p:spPr>
          <a:xfrm>
            <a:off x="10644590" y="110823"/>
            <a:ext cx="1365622" cy="530398"/>
          </a:xfrm>
          <a:prstGeom prst="rect">
            <a:avLst/>
          </a:prstGeom>
        </p:spPr>
      </p:pic>
      <p:sp>
        <p:nvSpPr>
          <p:cNvPr id="3" name="スライド番号プレースホルダー 2">
            <a:extLst>
              <a:ext uri="{FF2B5EF4-FFF2-40B4-BE49-F238E27FC236}">
                <a16:creationId xmlns:a16="http://schemas.microsoft.com/office/drawing/2014/main" id="{A3C105BD-4665-7E43-AB49-750E395CEEA4}"/>
              </a:ext>
            </a:extLst>
          </p:cNvPr>
          <p:cNvSpPr>
            <a:spLocks noGrp="1"/>
          </p:cNvSpPr>
          <p:nvPr>
            <p:ph type="sldNum" sz="quarter" idx="12"/>
          </p:nvPr>
        </p:nvSpPr>
        <p:spPr/>
        <p:txBody>
          <a:bodyPr/>
          <a:lstStyle/>
          <a:p>
            <a:fld id="{F7F2B475-CF5F-4B8E-A618-012648023969}" type="slidenum">
              <a:rPr kumimoji="1" lang="ja-JP" altLang="en-US" smtClean="0"/>
              <a:t>9</a:t>
            </a:fld>
            <a:endParaRPr kumimoji="1" lang="ja-JP" altLang="en-US"/>
          </a:p>
        </p:txBody>
      </p:sp>
    </p:spTree>
    <p:extLst>
      <p:ext uri="{BB962C8B-B14F-4D97-AF65-F5344CB8AC3E}">
        <p14:creationId xmlns:p14="http://schemas.microsoft.com/office/powerpoint/2010/main" val="7547075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1E86335C-DA76-130A-039B-54D55D07E8A7}"/>
              </a:ext>
            </a:extLst>
          </p:cNvPr>
          <p:cNvSpPr txBox="1"/>
          <p:nvPr/>
        </p:nvSpPr>
        <p:spPr>
          <a:xfrm>
            <a:off x="249382" y="148779"/>
            <a:ext cx="11286835" cy="984885"/>
          </a:xfrm>
          <a:prstGeom prst="rect">
            <a:avLst/>
          </a:prstGeom>
          <a:noFill/>
        </p:spPr>
        <p:txBody>
          <a:bodyPr wrap="square">
            <a:spAutoFit/>
          </a:bodyPr>
          <a:lstStyle/>
          <a:p>
            <a:pPr algn="ctr"/>
            <a:r>
              <a:rPr lang="ja-JP" altLang="en-US" sz="2400" u="sng" dirty="0">
                <a:latin typeface="HGS明朝E" panose="02020900000000000000" pitchFamily="18" charset="-128"/>
                <a:ea typeface="HGS明朝E" panose="02020900000000000000" pitchFamily="18" charset="-128"/>
              </a:rPr>
              <a:t>当社のサービス内容についてのご案内</a:t>
            </a:r>
          </a:p>
          <a:p>
            <a:endParaRPr lang="en-US" altLang="ja-JP" dirty="0"/>
          </a:p>
          <a:p>
            <a:r>
              <a:rPr lang="ja-JP" altLang="en-US" sz="1600" dirty="0">
                <a:latin typeface="HGS明朝E" panose="02020900000000000000" pitchFamily="18" charset="-128"/>
                <a:ea typeface="HGS明朝E" panose="02020900000000000000" pitchFamily="18" charset="-128"/>
              </a:rPr>
              <a:t>当社は医療と渡航を一体化したトータルサポートを提供しています。治療後の経過についてのご報告が可能となります。</a:t>
            </a:r>
          </a:p>
        </p:txBody>
      </p:sp>
      <p:sp>
        <p:nvSpPr>
          <p:cNvPr id="5" name="テキスト ボックス 4">
            <a:extLst>
              <a:ext uri="{FF2B5EF4-FFF2-40B4-BE49-F238E27FC236}">
                <a16:creationId xmlns:a16="http://schemas.microsoft.com/office/drawing/2014/main" id="{D4EBA305-004D-2534-8E30-27B46D6EF3E5}"/>
              </a:ext>
            </a:extLst>
          </p:cNvPr>
          <p:cNvSpPr txBox="1"/>
          <p:nvPr/>
        </p:nvSpPr>
        <p:spPr>
          <a:xfrm>
            <a:off x="6511638" y="3538170"/>
            <a:ext cx="4815763" cy="461665"/>
          </a:xfrm>
          <a:prstGeom prst="rect">
            <a:avLst/>
          </a:prstGeom>
          <a:noFill/>
        </p:spPr>
        <p:txBody>
          <a:bodyPr wrap="square" rtlCol="0">
            <a:spAutoFit/>
          </a:bodyPr>
          <a:lstStyle/>
          <a:p>
            <a:r>
              <a:rPr kumimoji="1" lang="en-US" altLang="ja-JP" sz="1200" dirty="0">
                <a:latin typeface="HGS明朝E" panose="02020900000000000000" pitchFamily="18" charset="-128"/>
                <a:ea typeface="HGS明朝E" panose="02020900000000000000" pitchFamily="18" charset="-128"/>
              </a:rPr>
              <a:t>※</a:t>
            </a:r>
            <a:r>
              <a:rPr kumimoji="1" lang="ja-JP" altLang="en-US" sz="1200" dirty="0">
                <a:latin typeface="HGS明朝E" panose="02020900000000000000" pitchFamily="18" charset="-128"/>
                <a:ea typeface="HGS明朝E" panose="02020900000000000000" pitchFamily="18" charset="-128"/>
              </a:rPr>
              <a:t>当社のサポート内容にご質問等ございましたらお気軽にお問い合わせください。</a:t>
            </a:r>
          </a:p>
        </p:txBody>
      </p:sp>
      <p:graphicFrame>
        <p:nvGraphicFramePr>
          <p:cNvPr id="6" name="表 5">
            <a:extLst>
              <a:ext uri="{FF2B5EF4-FFF2-40B4-BE49-F238E27FC236}">
                <a16:creationId xmlns:a16="http://schemas.microsoft.com/office/drawing/2014/main" id="{12A3CD3A-5005-3FAD-2374-D31A0AAF4A6F}"/>
              </a:ext>
            </a:extLst>
          </p:cNvPr>
          <p:cNvGraphicFramePr>
            <a:graphicFrameLocks noGrp="1"/>
          </p:cNvGraphicFramePr>
          <p:nvPr>
            <p:extLst>
              <p:ext uri="{D42A27DB-BD31-4B8C-83A1-F6EECF244321}">
                <p14:modId xmlns:p14="http://schemas.microsoft.com/office/powerpoint/2010/main" val="1664483563"/>
              </p:ext>
            </p:extLst>
          </p:nvPr>
        </p:nvGraphicFramePr>
        <p:xfrm>
          <a:off x="101600" y="1416732"/>
          <a:ext cx="5698835" cy="5354320"/>
        </p:xfrm>
        <a:graphic>
          <a:graphicData uri="http://schemas.openxmlformats.org/drawingml/2006/table">
            <a:tbl>
              <a:tblPr firstRow="1" bandRow="1">
                <a:tableStyleId>{5C22544A-7EE6-4342-B048-85BDC9FD1C3A}</a:tableStyleId>
              </a:tblPr>
              <a:tblGrid>
                <a:gridCol w="1642461">
                  <a:extLst>
                    <a:ext uri="{9D8B030D-6E8A-4147-A177-3AD203B41FA5}">
                      <a16:colId xmlns:a16="http://schemas.microsoft.com/office/drawing/2014/main" val="3603679638"/>
                    </a:ext>
                  </a:extLst>
                </a:gridCol>
                <a:gridCol w="4056374">
                  <a:extLst>
                    <a:ext uri="{9D8B030D-6E8A-4147-A177-3AD203B41FA5}">
                      <a16:colId xmlns:a16="http://schemas.microsoft.com/office/drawing/2014/main" val="2456370470"/>
                    </a:ext>
                  </a:extLst>
                </a:gridCol>
              </a:tblGrid>
              <a:tr h="241596">
                <a:tc>
                  <a:txBody>
                    <a:bodyPr/>
                    <a:lstStyle/>
                    <a:p>
                      <a:pPr algn="ctr"/>
                      <a:r>
                        <a:rPr kumimoji="1" lang="ja-JP" altLang="en-US" sz="1200" b="0" dirty="0">
                          <a:latin typeface="HGS明朝E" panose="02020900000000000000" pitchFamily="18" charset="-128"/>
                          <a:ea typeface="HGS明朝E" panose="02020900000000000000" pitchFamily="18" charset="-128"/>
                        </a:rPr>
                        <a:t>渡航前</a:t>
                      </a:r>
                    </a:p>
                  </a:txBody>
                  <a:tcPr/>
                </a:tc>
                <a:tc>
                  <a:txBody>
                    <a:bodyPr/>
                    <a:lstStyle/>
                    <a:p>
                      <a:pPr algn="ctr"/>
                      <a:r>
                        <a:rPr kumimoji="1" lang="ja-JP" altLang="en-US" sz="1200" b="0" dirty="0">
                          <a:latin typeface="HGS明朝E" panose="02020900000000000000" pitchFamily="18" charset="-128"/>
                          <a:ea typeface="HGS明朝E" panose="02020900000000000000" pitchFamily="18" charset="-128"/>
                        </a:rPr>
                        <a:t>渡航前フォロー全般</a:t>
                      </a:r>
                    </a:p>
                  </a:txBody>
                  <a:tcPr/>
                </a:tc>
                <a:extLst>
                  <a:ext uri="{0D108BD9-81ED-4DB2-BD59-A6C34878D82A}">
                    <a16:rowId xmlns:a16="http://schemas.microsoft.com/office/drawing/2014/main" val="1554482578"/>
                  </a:ext>
                </a:extLst>
              </a:tr>
              <a:tr h="370840">
                <a:tc>
                  <a:txBody>
                    <a:bodyPr/>
                    <a:lstStyle/>
                    <a:p>
                      <a:endParaRPr kumimoji="1" lang="ja-JP" altLang="en-US" sz="1200" dirty="0">
                        <a:latin typeface="HGS明朝E" panose="02020900000000000000" pitchFamily="18" charset="-128"/>
                        <a:ea typeface="HGS明朝E" panose="02020900000000000000" pitchFamily="18" charset="-128"/>
                      </a:endParaRPr>
                    </a:p>
                  </a:txBody>
                  <a:tcPr/>
                </a:tc>
                <a:tc>
                  <a:txBody>
                    <a:bodyPr/>
                    <a:lstStyle/>
                    <a:p>
                      <a:r>
                        <a:rPr kumimoji="1" lang="ja-JP" altLang="en-US" sz="1200" dirty="0">
                          <a:latin typeface="HGS明朝E" panose="02020900000000000000" pitchFamily="18" charset="-128"/>
                          <a:ea typeface="HGS明朝E" panose="02020900000000000000" pitchFamily="18" charset="-128"/>
                        </a:rPr>
                        <a:t>オンライン医療相談の手配</a:t>
                      </a:r>
                    </a:p>
                  </a:txBody>
                  <a:tcPr/>
                </a:tc>
                <a:extLst>
                  <a:ext uri="{0D108BD9-81ED-4DB2-BD59-A6C34878D82A}">
                    <a16:rowId xmlns:a16="http://schemas.microsoft.com/office/drawing/2014/main" val="2417387800"/>
                  </a:ext>
                </a:extLst>
              </a:tr>
              <a:tr h="370840">
                <a:tc>
                  <a:txBody>
                    <a:bodyPr/>
                    <a:lstStyle/>
                    <a:p>
                      <a:endParaRPr kumimoji="1" lang="ja-JP" altLang="en-US" sz="1200" dirty="0">
                        <a:latin typeface="HGS明朝E" panose="02020900000000000000" pitchFamily="18" charset="-128"/>
                        <a:ea typeface="HGS明朝E" panose="02020900000000000000" pitchFamily="18" charset="-128"/>
                      </a:endParaRPr>
                    </a:p>
                  </a:txBody>
                  <a:tcPr/>
                </a:tc>
                <a:tc>
                  <a:txBody>
                    <a:bodyPr/>
                    <a:lstStyle/>
                    <a:p>
                      <a:r>
                        <a:rPr kumimoji="1" lang="ja-JP" altLang="en-US" sz="1200" dirty="0">
                          <a:latin typeface="HGS明朝E" panose="02020900000000000000" pitchFamily="18" charset="-128"/>
                          <a:ea typeface="HGS明朝E" panose="02020900000000000000" pitchFamily="18" charset="-128"/>
                        </a:rPr>
                        <a:t>患者様のご希望に合った医療機関のご提案</a:t>
                      </a:r>
                    </a:p>
                  </a:txBody>
                  <a:tcPr/>
                </a:tc>
                <a:extLst>
                  <a:ext uri="{0D108BD9-81ED-4DB2-BD59-A6C34878D82A}">
                    <a16:rowId xmlns:a16="http://schemas.microsoft.com/office/drawing/2014/main" val="1310271921"/>
                  </a:ext>
                </a:extLst>
              </a:tr>
              <a:tr h="370840">
                <a:tc>
                  <a:txBody>
                    <a:bodyPr/>
                    <a:lstStyle/>
                    <a:p>
                      <a:endParaRPr kumimoji="1" lang="ja-JP" altLang="en-US" sz="1200" dirty="0">
                        <a:latin typeface="HGS明朝E" panose="02020900000000000000" pitchFamily="18" charset="-128"/>
                        <a:ea typeface="HGS明朝E" panose="02020900000000000000" pitchFamily="18" charset="-128"/>
                      </a:endParaRPr>
                    </a:p>
                  </a:txBody>
                  <a:tcPr/>
                </a:tc>
                <a:tc>
                  <a:txBody>
                    <a:bodyPr/>
                    <a:lstStyle/>
                    <a:p>
                      <a:r>
                        <a:rPr kumimoji="1" lang="ja-JP" altLang="en-US" sz="1200" dirty="0">
                          <a:latin typeface="HGS明朝E" panose="02020900000000000000" pitchFamily="18" charset="-128"/>
                          <a:ea typeface="HGS明朝E" panose="02020900000000000000" pitchFamily="18" charset="-128"/>
                        </a:rPr>
                        <a:t>治療内容・費用の事前説明</a:t>
                      </a:r>
                    </a:p>
                  </a:txBody>
                  <a:tcPr/>
                </a:tc>
                <a:extLst>
                  <a:ext uri="{0D108BD9-81ED-4DB2-BD59-A6C34878D82A}">
                    <a16:rowId xmlns:a16="http://schemas.microsoft.com/office/drawing/2014/main" val="2738140145"/>
                  </a:ext>
                </a:extLst>
              </a:tr>
              <a:tr h="0">
                <a:tc>
                  <a:txBody>
                    <a:bodyPr/>
                    <a:lstStyle/>
                    <a:p>
                      <a:endParaRPr kumimoji="1" lang="ja-JP" altLang="en-US" sz="1200" dirty="0">
                        <a:latin typeface="HGS明朝E" panose="02020900000000000000" pitchFamily="18" charset="-128"/>
                        <a:ea typeface="HGS明朝E" panose="02020900000000000000" pitchFamily="18" charset="-128"/>
                      </a:endParaRPr>
                    </a:p>
                  </a:txBody>
                  <a:tcPr/>
                </a:tc>
                <a:tc>
                  <a:txBody>
                    <a:bodyPr/>
                    <a:lstStyle/>
                    <a:p>
                      <a:r>
                        <a:rPr kumimoji="1" lang="ja-JP" altLang="en-US" sz="1200" dirty="0">
                          <a:latin typeface="HGS明朝E" panose="02020900000000000000" pitchFamily="18" charset="-128"/>
                          <a:ea typeface="HGS明朝E" panose="02020900000000000000" pitchFamily="18" charset="-128"/>
                        </a:rPr>
                        <a:t>ビザ取得・渡航サポート</a:t>
                      </a:r>
                    </a:p>
                  </a:txBody>
                  <a:tcPr/>
                </a:tc>
                <a:extLst>
                  <a:ext uri="{0D108BD9-81ED-4DB2-BD59-A6C34878D82A}">
                    <a16:rowId xmlns:a16="http://schemas.microsoft.com/office/drawing/2014/main" val="2038727278"/>
                  </a:ext>
                </a:extLst>
              </a:tr>
              <a:tr h="291592">
                <a:tc>
                  <a:txBody>
                    <a:bodyPr/>
                    <a:lstStyle/>
                    <a:p>
                      <a:r>
                        <a:rPr kumimoji="1" lang="ja-JP" altLang="en-US" sz="1200" dirty="0">
                          <a:latin typeface="HGS明朝E" panose="02020900000000000000" pitchFamily="18" charset="-128"/>
                          <a:ea typeface="HGS明朝E" panose="02020900000000000000" pitchFamily="18" charset="-128"/>
                        </a:rPr>
                        <a:t>日本滞在時</a:t>
                      </a:r>
                    </a:p>
                  </a:txBody>
                  <a:tcPr>
                    <a:solidFill>
                      <a:schemeClr val="tx2">
                        <a:lumMod val="25000"/>
                        <a:lumOff val="75000"/>
                      </a:schemeClr>
                    </a:solidFill>
                  </a:tcPr>
                </a:tc>
                <a:tc>
                  <a:txBody>
                    <a:bodyPr/>
                    <a:lstStyle/>
                    <a:p>
                      <a:r>
                        <a:rPr kumimoji="1" lang="ja-JP" altLang="en-US" sz="1200" dirty="0">
                          <a:latin typeface="HGS明朝E" panose="02020900000000000000" pitchFamily="18" charset="-128"/>
                          <a:ea typeface="HGS明朝E" panose="02020900000000000000" pitchFamily="18" charset="-128"/>
                        </a:rPr>
                        <a:t>滞在中のフォロー全般</a:t>
                      </a:r>
                      <a:endParaRPr kumimoji="1" lang="en-US" altLang="ja-JP" sz="1200" dirty="0">
                        <a:latin typeface="HGS明朝E" panose="02020900000000000000" pitchFamily="18" charset="-128"/>
                        <a:ea typeface="HGS明朝E" panose="02020900000000000000" pitchFamily="18" charset="-128"/>
                      </a:endParaRPr>
                    </a:p>
                  </a:txBody>
                  <a:tcPr>
                    <a:solidFill>
                      <a:schemeClr val="tx2">
                        <a:lumMod val="25000"/>
                        <a:lumOff val="75000"/>
                      </a:schemeClr>
                    </a:solidFill>
                  </a:tcPr>
                </a:tc>
                <a:extLst>
                  <a:ext uri="{0D108BD9-81ED-4DB2-BD59-A6C34878D82A}">
                    <a16:rowId xmlns:a16="http://schemas.microsoft.com/office/drawing/2014/main" val="2252067647"/>
                  </a:ext>
                </a:extLst>
              </a:tr>
              <a:tr h="217424">
                <a:tc>
                  <a:txBody>
                    <a:bodyPr/>
                    <a:lstStyle/>
                    <a:p>
                      <a:endParaRPr kumimoji="1" lang="ja-JP" altLang="en-US" sz="1200" dirty="0">
                        <a:latin typeface="HGS明朝E" panose="02020900000000000000" pitchFamily="18" charset="-128"/>
                        <a:ea typeface="HGS明朝E" panose="02020900000000000000" pitchFamily="18" charset="-128"/>
                      </a:endParaRPr>
                    </a:p>
                  </a:txBody>
                  <a:tcPr/>
                </a:tc>
                <a:tc>
                  <a:txBody>
                    <a:bodyPr/>
                    <a:lstStyle/>
                    <a:p>
                      <a:r>
                        <a:rPr kumimoji="1" lang="ja-JP" altLang="en-US" sz="1200" dirty="0">
                          <a:latin typeface="HGS明朝E" panose="02020900000000000000" pitchFamily="18" charset="-128"/>
                          <a:ea typeface="HGS明朝E" panose="02020900000000000000" pitchFamily="18" charset="-128"/>
                        </a:rPr>
                        <a:t>空港送迎・専用車手配</a:t>
                      </a:r>
                    </a:p>
                  </a:txBody>
                  <a:tcPr/>
                </a:tc>
                <a:extLst>
                  <a:ext uri="{0D108BD9-81ED-4DB2-BD59-A6C34878D82A}">
                    <a16:rowId xmlns:a16="http://schemas.microsoft.com/office/drawing/2014/main" val="160546680"/>
                  </a:ext>
                </a:extLst>
              </a:tr>
              <a:tr h="143256">
                <a:tc>
                  <a:txBody>
                    <a:bodyPr/>
                    <a:lstStyle/>
                    <a:p>
                      <a:endParaRPr kumimoji="1" lang="ja-JP" altLang="en-US" sz="1200" dirty="0">
                        <a:latin typeface="HGS明朝E" panose="02020900000000000000" pitchFamily="18" charset="-128"/>
                        <a:ea typeface="HGS明朝E" panose="02020900000000000000" pitchFamily="18" charset="-128"/>
                      </a:endParaRPr>
                    </a:p>
                  </a:txBody>
                  <a:tcPr/>
                </a:tc>
                <a:tc>
                  <a:txBody>
                    <a:bodyPr/>
                    <a:lstStyle/>
                    <a:p>
                      <a:r>
                        <a:rPr kumimoji="1" lang="ja-JP" altLang="en-US" sz="1200" dirty="0">
                          <a:latin typeface="HGS明朝E" panose="02020900000000000000" pitchFamily="18" charset="-128"/>
                          <a:ea typeface="HGS明朝E" panose="02020900000000000000" pitchFamily="18" charset="-128"/>
                        </a:rPr>
                        <a:t>医療通訳の手配</a:t>
                      </a:r>
                    </a:p>
                  </a:txBody>
                  <a:tcPr/>
                </a:tc>
                <a:extLst>
                  <a:ext uri="{0D108BD9-81ED-4DB2-BD59-A6C34878D82A}">
                    <a16:rowId xmlns:a16="http://schemas.microsoft.com/office/drawing/2014/main" val="1755953499"/>
                  </a:ext>
                </a:extLst>
              </a:tr>
              <a:tr h="0">
                <a:tc>
                  <a:txBody>
                    <a:bodyPr/>
                    <a:lstStyle/>
                    <a:p>
                      <a:endParaRPr kumimoji="1" lang="ja-JP" altLang="en-US" sz="1200" dirty="0">
                        <a:latin typeface="HGS明朝E" panose="02020900000000000000" pitchFamily="18" charset="-128"/>
                        <a:ea typeface="HGS明朝E" panose="02020900000000000000" pitchFamily="18" charset="-128"/>
                      </a:endParaRPr>
                    </a:p>
                  </a:txBody>
                  <a:tcPr/>
                </a:tc>
                <a:tc>
                  <a:txBody>
                    <a:bodyPr/>
                    <a:lstStyle/>
                    <a:p>
                      <a:r>
                        <a:rPr kumimoji="1" lang="ja-JP" altLang="en-US" sz="1200" dirty="0">
                          <a:latin typeface="HGS明朝E" panose="02020900000000000000" pitchFamily="18" charset="-128"/>
                          <a:ea typeface="HGS明朝E" panose="02020900000000000000" pitchFamily="18" charset="-128"/>
                        </a:rPr>
                        <a:t>診療予約・スケジュール管理</a:t>
                      </a:r>
                    </a:p>
                  </a:txBody>
                  <a:tcPr/>
                </a:tc>
                <a:extLst>
                  <a:ext uri="{0D108BD9-81ED-4DB2-BD59-A6C34878D82A}">
                    <a16:rowId xmlns:a16="http://schemas.microsoft.com/office/drawing/2014/main" val="2595978386"/>
                  </a:ext>
                </a:extLst>
              </a:tr>
              <a:tr h="292608">
                <a:tc>
                  <a:txBody>
                    <a:bodyPr/>
                    <a:lstStyle/>
                    <a:p>
                      <a:endParaRPr kumimoji="1" lang="ja-JP" altLang="en-US" sz="1200" dirty="0">
                        <a:latin typeface="HGS明朝E" panose="02020900000000000000" pitchFamily="18" charset="-128"/>
                        <a:ea typeface="HGS明朝E" panose="02020900000000000000" pitchFamily="18" charset="-128"/>
                      </a:endParaRPr>
                    </a:p>
                  </a:txBody>
                  <a:tcPr/>
                </a:tc>
                <a:tc>
                  <a:txBody>
                    <a:bodyPr/>
                    <a:lstStyle/>
                    <a:p>
                      <a:r>
                        <a:rPr kumimoji="1" lang="ja-JP" altLang="en-US" sz="1200" dirty="0">
                          <a:latin typeface="HGS明朝E" panose="02020900000000000000" pitchFamily="18" charset="-128"/>
                          <a:ea typeface="HGS明朝E" panose="02020900000000000000" pitchFamily="18" charset="-128"/>
                        </a:rPr>
                        <a:t>ホテル手配</a:t>
                      </a:r>
                    </a:p>
                  </a:txBody>
                  <a:tcPr/>
                </a:tc>
                <a:extLst>
                  <a:ext uri="{0D108BD9-81ED-4DB2-BD59-A6C34878D82A}">
                    <a16:rowId xmlns:a16="http://schemas.microsoft.com/office/drawing/2014/main" val="1183910869"/>
                  </a:ext>
                </a:extLst>
              </a:tr>
              <a:tr h="219456">
                <a:tc>
                  <a:txBody>
                    <a:bodyPr/>
                    <a:lstStyle/>
                    <a:p>
                      <a:r>
                        <a:rPr kumimoji="1" lang="ja-JP" altLang="en-US" sz="1200" dirty="0">
                          <a:latin typeface="HGS明朝E" panose="02020900000000000000" pitchFamily="18" charset="-128"/>
                          <a:ea typeface="HGS明朝E" panose="02020900000000000000" pitchFamily="18" charset="-128"/>
                        </a:rPr>
                        <a:t>治療後の滞在及び観光手配</a:t>
                      </a:r>
                    </a:p>
                  </a:txBody>
                  <a:tcPr>
                    <a:solidFill>
                      <a:schemeClr val="accent3">
                        <a:lumMod val="20000"/>
                        <a:lumOff val="80000"/>
                      </a:schemeClr>
                    </a:solidFill>
                  </a:tcPr>
                </a:tc>
                <a:tc>
                  <a:txBody>
                    <a:bodyPr/>
                    <a:lstStyle/>
                    <a:p>
                      <a:r>
                        <a:rPr kumimoji="1" lang="ja-JP" altLang="en-US" sz="1200" dirty="0">
                          <a:latin typeface="HGS明朝E" panose="02020900000000000000" pitchFamily="18" charset="-128"/>
                          <a:ea typeface="HGS明朝E" panose="02020900000000000000" pitchFamily="18" charset="-128"/>
                        </a:rPr>
                        <a:t>治療経過中に関するフォロー</a:t>
                      </a:r>
                      <a:endParaRPr kumimoji="1" lang="en-US" altLang="ja-JP" sz="1200" dirty="0">
                        <a:latin typeface="HGS明朝E" panose="02020900000000000000" pitchFamily="18" charset="-128"/>
                        <a:ea typeface="HGS明朝E" panose="02020900000000000000" pitchFamily="18" charset="-128"/>
                      </a:endParaRPr>
                    </a:p>
                    <a:p>
                      <a:r>
                        <a:rPr kumimoji="1" lang="ja-JP" altLang="en-US" sz="1200" dirty="0">
                          <a:latin typeface="HGS明朝E" panose="02020900000000000000" pitchFamily="18" charset="-128"/>
                          <a:ea typeface="HGS明朝E" panose="02020900000000000000" pitchFamily="18" charset="-128"/>
                        </a:rPr>
                        <a:t>観光中のフォロー全般</a:t>
                      </a:r>
                    </a:p>
                    <a:p>
                      <a:endParaRPr kumimoji="1" lang="ja-JP" altLang="en-US" sz="1200" dirty="0">
                        <a:latin typeface="HGS明朝E" panose="02020900000000000000" pitchFamily="18" charset="-128"/>
                        <a:ea typeface="HGS明朝E" panose="02020900000000000000" pitchFamily="18" charset="-128"/>
                      </a:endParaRPr>
                    </a:p>
                  </a:txBody>
                  <a:tcPr>
                    <a:solidFill>
                      <a:schemeClr val="accent3">
                        <a:lumMod val="20000"/>
                        <a:lumOff val="80000"/>
                      </a:schemeClr>
                    </a:solidFill>
                  </a:tcPr>
                </a:tc>
                <a:extLst>
                  <a:ext uri="{0D108BD9-81ED-4DB2-BD59-A6C34878D82A}">
                    <a16:rowId xmlns:a16="http://schemas.microsoft.com/office/drawing/2014/main" val="1565957062"/>
                  </a:ext>
                </a:extLst>
              </a:tr>
              <a:tr h="146304">
                <a:tc>
                  <a:txBody>
                    <a:bodyPr/>
                    <a:lstStyle/>
                    <a:p>
                      <a:endParaRPr kumimoji="1" lang="ja-JP" altLang="en-US" sz="1200" dirty="0">
                        <a:latin typeface="HGS明朝E" panose="02020900000000000000" pitchFamily="18" charset="-128"/>
                        <a:ea typeface="HGS明朝E" panose="02020900000000000000" pitchFamily="18" charset="-128"/>
                      </a:endParaRPr>
                    </a:p>
                  </a:txBody>
                  <a:tcPr/>
                </a:tc>
                <a:tc>
                  <a:txBody>
                    <a:bodyPr/>
                    <a:lstStyle/>
                    <a:p>
                      <a:r>
                        <a:rPr kumimoji="1" lang="ja-JP" altLang="en-US" sz="1200" dirty="0">
                          <a:latin typeface="HGS明朝E" panose="02020900000000000000" pitchFamily="18" charset="-128"/>
                          <a:ea typeface="HGS明朝E" panose="02020900000000000000" pitchFamily="18" charset="-128"/>
                        </a:rPr>
                        <a:t>観光の手配及びアテンド</a:t>
                      </a:r>
                    </a:p>
                  </a:txBody>
                  <a:tcPr/>
                </a:tc>
                <a:extLst>
                  <a:ext uri="{0D108BD9-81ED-4DB2-BD59-A6C34878D82A}">
                    <a16:rowId xmlns:a16="http://schemas.microsoft.com/office/drawing/2014/main" val="2899591231"/>
                  </a:ext>
                </a:extLst>
              </a:tr>
              <a:tr h="0">
                <a:tc>
                  <a:txBody>
                    <a:bodyPr/>
                    <a:lstStyle/>
                    <a:p>
                      <a:endParaRPr kumimoji="1" lang="ja-JP" altLang="en-US" sz="1200" dirty="0">
                        <a:latin typeface="HGS明朝E" panose="02020900000000000000" pitchFamily="18" charset="-128"/>
                        <a:ea typeface="HGS明朝E" panose="02020900000000000000" pitchFamily="18" charset="-128"/>
                      </a:endParaRPr>
                    </a:p>
                  </a:txBody>
                  <a:tcPr/>
                </a:tc>
                <a:tc>
                  <a:txBody>
                    <a:bodyPr/>
                    <a:lstStyle/>
                    <a:p>
                      <a:r>
                        <a:rPr kumimoji="1" lang="ja-JP" altLang="en-US" sz="1200" dirty="0">
                          <a:latin typeface="HGS明朝E" panose="02020900000000000000" pitchFamily="18" charset="-128"/>
                          <a:ea typeface="HGS明朝E" panose="02020900000000000000" pitchFamily="18" charset="-128"/>
                        </a:rPr>
                        <a:t>高級ホテル手配</a:t>
                      </a:r>
                    </a:p>
                  </a:txBody>
                  <a:tcPr/>
                </a:tc>
                <a:extLst>
                  <a:ext uri="{0D108BD9-81ED-4DB2-BD59-A6C34878D82A}">
                    <a16:rowId xmlns:a16="http://schemas.microsoft.com/office/drawing/2014/main" val="3855930926"/>
                  </a:ext>
                </a:extLst>
              </a:tr>
              <a:tr h="274320">
                <a:tc>
                  <a:txBody>
                    <a:bodyPr/>
                    <a:lstStyle/>
                    <a:p>
                      <a:endParaRPr kumimoji="1" lang="ja-JP" altLang="en-US" sz="1200"/>
                    </a:p>
                  </a:txBody>
                  <a:tcPr/>
                </a:tc>
                <a:tc>
                  <a:txBody>
                    <a:bodyPr/>
                    <a:lstStyle/>
                    <a:p>
                      <a:r>
                        <a:rPr kumimoji="1" lang="ja-JP" altLang="en-US" sz="1200" dirty="0">
                          <a:latin typeface="HGS明朝E" panose="02020900000000000000" pitchFamily="18" charset="-128"/>
                          <a:ea typeface="HGS明朝E" panose="02020900000000000000" pitchFamily="18" charset="-128"/>
                        </a:rPr>
                        <a:t>通訳常駐</a:t>
                      </a:r>
                    </a:p>
                  </a:txBody>
                  <a:tcPr/>
                </a:tc>
                <a:extLst>
                  <a:ext uri="{0D108BD9-81ED-4DB2-BD59-A6C34878D82A}">
                    <a16:rowId xmlns:a16="http://schemas.microsoft.com/office/drawing/2014/main" val="4149839789"/>
                  </a:ext>
                </a:extLst>
              </a:tr>
              <a:tr h="182880">
                <a:tc>
                  <a:txBody>
                    <a:bodyPr/>
                    <a:lstStyle/>
                    <a:p>
                      <a:endParaRPr kumimoji="1" lang="ja-JP" altLang="en-US" sz="1200"/>
                    </a:p>
                  </a:txBody>
                  <a:tcPr/>
                </a:tc>
                <a:tc>
                  <a:txBody>
                    <a:bodyPr/>
                    <a:lstStyle/>
                    <a:p>
                      <a:r>
                        <a:rPr kumimoji="1" lang="ja-JP" altLang="en-US" sz="1200" dirty="0">
                          <a:latin typeface="HGS明朝E" panose="02020900000000000000" pitchFamily="18" charset="-128"/>
                          <a:ea typeface="HGS明朝E" panose="02020900000000000000" pitchFamily="18" charset="-128"/>
                        </a:rPr>
                        <a:t>食事・買い物・観光同行</a:t>
                      </a:r>
                    </a:p>
                  </a:txBody>
                  <a:tcPr/>
                </a:tc>
                <a:extLst>
                  <a:ext uri="{0D108BD9-81ED-4DB2-BD59-A6C34878D82A}">
                    <a16:rowId xmlns:a16="http://schemas.microsoft.com/office/drawing/2014/main" val="2121745640"/>
                  </a:ext>
                </a:extLst>
              </a:tr>
              <a:tr h="137160">
                <a:tc>
                  <a:txBody>
                    <a:bodyPr/>
                    <a:lstStyle/>
                    <a:p>
                      <a:endParaRPr kumimoji="1" lang="ja-JP" altLang="en-US" sz="1200"/>
                    </a:p>
                  </a:txBody>
                  <a:tcPr/>
                </a:tc>
                <a:tc>
                  <a:txBody>
                    <a:bodyPr/>
                    <a:lstStyle/>
                    <a:p>
                      <a:r>
                        <a:rPr kumimoji="1" lang="ja-JP" altLang="en-US" sz="1200" dirty="0">
                          <a:latin typeface="HGS明朝E" panose="02020900000000000000" pitchFamily="18" charset="-128"/>
                          <a:ea typeface="HGS明朝E" panose="02020900000000000000" pitchFamily="18" charset="-128"/>
                        </a:rPr>
                        <a:t>ご家族への対応</a:t>
                      </a:r>
                    </a:p>
                  </a:txBody>
                  <a:tcPr/>
                </a:tc>
                <a:extLst>
                  <a:ext uri="{0D108BD9-81ED-4DB2-BD59-A6C34878D82A}">
                    <a16:rowId xmlns:a16="http://schemas.microsoft.com/office/drawing/2014/main" val="2309383077"/>
                  </a:ext>
                </a:extLst>
              </a:tr>
              <a:tr h="137160">
                <a:tc>
                  <a:txBody>
                    <a:bodyPr/>
                    <a:lstStyle/>
                    <a:p>
                      <a:endParaRPr kumimoji="1" lang="ja-JP" altLang="en-US" sz="1200" dirty="0"/>
                    </a:p>
                  </a:txBody>
                  <a:tcPr/>
                </a:tc>
                <a:tc>
                  <a:txBody>
                    <a:bodyPr/>
                    <a:lstStyle/>
                    <a:p>
                      <a:r>
                        <a:rPr kumimoji="1" lang="ja-JP" altLang="en-US" sz="1200" dirty="0">
                          <a:latin typeface="HGS明朝E" panose="02020900000000000000" pitchFamily="18" charset="-128"/>
                          <a:ea typeface="HGS明朝E" panose="02020900000000000000" pitchFamily="18" charset="-128"/>
                        </a:rPr>
                        <a:t>プライバシー管理</a:t>
                      </a:r>
                    </a:p>
                  </a:txBody>
                  <a:tcPr/>
                </a:tc>
                <a:extLst>
                  <a:ext uri="{0D108BD9-81ED-4DB2-BD59-A6C34878D82A}">
                    <a16:rowId xmlns:a16="http://schemas.microsoft.com/office/drawing/2014/main" val="2325577575"/>
                  </a:ext>
                </a:extLst>
              </a:tr>
            </a:tbl>
          </a:graphicData>
        </a:graphic>
      </p:graphicFrame>
      <p:graphicFrame>
        <p:nvGraphicFramePr>
          <p:cNvPr id="7" name="表 6">
            <a:extLst>
              <a:ext uri="{FF2B5EF4-FFF2-40B4-BE49-F238E27FC236}">
                <a16:creationId xmlns:a16="http://schemas.microsoft.com/office/drawing/2014/main" id="{B8AD8A80-0AEA-6105-A27F-2E768174C870}"/>
              </a:ext>
            </a:extLst>
          </p:cNvPr>
          <p:cNvGraphicFramePr>
            <a:graphicFrameLocks noGrp="1"/>
          </p:cNvGraphicFramePr>
          <p:nvPr>
            <p:extLst>
              <p:ext uri="{D42A27DB-BD31-4B8C-83A1-F6EECF244321}">
                <p14:modId xmlns:p14="http://schemas.microsoft.com/office/powerpoint/2010/main" val="4257754679"/>
              </p:ext>
            </p:extLst>
          </p:nvPr>
        </p:nvGraphicFramePr>
        <p:xfrm>
          <a:off x="5943101" y="1471660"/>
          <a:ext cx="6100618" cy="1112520"/>
        </p:xfrm>
        <a:graphic>
          <a:graphicData uri="http://schemas.openxmlformats.org/drawingml/2006/table">
            <a:tbl>
              <a:tblPr firstRow="1" bandRow="1">
                <a:tableStyleId>{5C22544A-7EE6-4342-B048-85BDC9FD1C3A}</a:tableStyleId>
              </a:tblPr>
              <a:tblGrid>
                <a:gridCol w="1491672">
                  <a:extLst>
                    <a:ext uri="{9D8B030D-6E8A-4147-A177-3AD203B41FA5}">
                      <a16:colId xmlns:a16="http://schemas.microsoft.com/office/drawing/2014/main" val="4199172725"/>
                    </a:ext>
                  </a:extLst>
                </a:gridCol>
                <a:gridCol w="4608946">
                  <a:extLst>
                    <a:ext uri="{9D8B030D-6E8A-4147-A177-3AD203B41FA5}">
                      <a16:colId xmlns:a16="http://schemas.microsoft.com/office/drawing/2014/main" val="2266460088"/>
                    </a:ext>
                  </a:extLst>
                </a:gridCol>
              </a:tblGrid>
              <a:tr h="370840">
                <a:tc>
                  <a:txBody>
                    <a:bodyPr/>
                    <a:lstStyle/>
                    <a:p>
                      <a:pPr algn="ctr"/>
                      <a:r>
                        <a:rPr kumimoji="1" lang="ja-JP" altLang="en-US" sz="1200" b="0" dirty="0">
                          <a:latin typeface="HGS明朝E" panose="02020900000000000000" pitchFamily="18" charset="-128"/>
                          <a:ea typeface="HGS明朝E" panose="02020900000000000000" pitchFamily="18" charset="-128"/>
                        </a:rPr>
                        <a:t>治療後及び帰国後</a:t>
                      </a:r>
                    </a:p>
                  </a:txBody>
                  <a:tcPr/>
                </a:tc>
                <a:tc>
                  <a:txBody>
                    <a:bodyPr/>
                    <a:lstStyle/>
                    <a:p>
                      <a:pPr algn="ctr"/>
                      <a:r>
                        <a:rPr kumimoji="1" lang="ja-JP" altLang="en-US" sz="1200" b="0" dirty="0">
                          <a:latin typeface="HGS明朝E" panose="02020900000000000000" pitchFamily="18" charset="-128"/>
                          <a:ea typeface="HGS明朝E" panose="02020900000000000000" pitchFamily="18" charset="-128"/>
                        </a:rPr>
                        <a:t>帰国前・帰国後のアフターフォロー全般</a:t>
                      </a:r>
                    </a:p>
                  </a:txBody>
                  <a:tcPr/>
                </a:tc>
                <a:extLst>
                  <a:ext uri="{0D108BD9-81ED-4DB2-BD59-A6C34878D82A}">
                    <a16:rowId xmlns:a16="http://schemas.microsoft.com/office/drawing/2014/main" val="1389525131"/>
                  </a:ext>
                </a:extLst>
              </a:tr>
              <a:tr h="370840">
                <a:tc>
                  <a:txBody>
                    <a:bodyPr/>
                    <a:lstStyle/>
                    <a:p>
                      <a:endParaRPr kumimoji="1" lang="ja-JP" altLang="en-US" sz="1200" dirty="0">
                        <a:latin typeface="HGS明朝E" panose="02020900000000000000" pitchFamily="18" charset="-128"/>
                        <a:ea typeface="HGS明朝E" panose="02020900000000000000" pitchFamily="18" charset="-128"/>
                      </a:endParaRPr>
                    </a:p>
                  </a:txBody>
                  <a:tcPr/>
                </a:tc>
                <a:tc>
                  <a:txBody>
                    <a:bodyPr/>
                    <a:lstStyle/>
                    <a:p>
                      <a:r>
                        <a:rPr kumimoji="1" lang="ja-JP" altLang="en-US" sz="1200" dirty="0">
                          <a:latin typeface="HGS明朝E" panose="02020900000000000000" pitchFamily="18" charset="-128"/>
                          <a:ea typeface="HGS明朝E" panose="02020900000000000000" pitchFamily="18" charset="-128"/>
                        </a:rPr>
                        <a:t>オンラインでの患者様の状況確認及び可能な限りの診療サポート</a:t>
                      </a:r>
                    </a:p>
                  </a:txBody>
                  <a:tcPr/>
                </a:tc>
                <a:extLst>
                  <a:ext uri="{0D108BD9-81ED-4DB2-BD59-A6C34878D82A}">
                    <a16:rowId xmlns:a16="http://schemas.microsoft.com/office/drawing/2014/main" val="3679776686"/>
                  </a:ext>
                </a:extLst>
              </a:tr>
              <a:tr h="370840">
                <a:tc>
                  <a:txBody>
                    <a:bodyPr/>
                    <a:lstStyle/>
                    <a:p>
                      <a:endParaRPr kumimoji="1" lang="ja-JP" altLang="en-US" sz="1200">
                        <a:latin typeface="HGS明朝E" panose="02020900000000000000" pitchFamily="18" charset="-128"/>
                        <a:ea typeface="HGS明朝E" panose="02020900000000000000" pitchFamily="18" charset="-128"/>
                      </a:endParaRPr>
                    </a:p>
                  </a:txBody>
                  <a:tcPr/>
                </a:tc>
                <a:tc>
                  <a:txBody>
                    <a:bodyPr/>
                    <a:lstStyle/>
                    <a:p>
                      <a:r>
                        <a:rPr kumimoji="1" lang="ja-JP" altLang="en-US" sz="1200" dirty="0">
                          <a:latin typeface="HGS明朝E" panose="02020900000000000000" pitchFamily="18" charset="-128"/>
                          <a:ea typeface="HGS明朝E" panose="02020900000000000000" pitchFamily="18" charset="-128"/>
                        </a:rPr>
                        <a:t>継続治療のご案内</a:t>
                      </a:r>
                    </a:p>
                  </a:txBody>
                  <a:tcPr/>
                </a:tc>
                <a:extLst>
                  <a:ext uri="{0D108BD9-81ED-4DB2-BD59-A6C34878D82A}">
                    <a16:rowId xmlns:a16="http://schemas.microsoft.com/office/drawing/2014/main" val="1719454638"/>
                  </a:ext>
                </a:extLst>
              </a:tr>
            </a:tbl>
          </a:graphicData>
        </a:graphic>
      </p:graphicFrame>
      <p:pic>
        <p:nvPicPr>
          <p:cNvPr id="2" name="図 1">
            <a:extLst>
              <a:ext uri="{FF2B5EF4-FFF2-40B4-BE49-F238E27FC236}">
                <a16:creationId xmlns:a16="http://schemas.microsoft.com/office/drawing/2014/main" id="{40153786-7D32-0165-5313-859FF97E6CD9}"/>
              </a:ext>
            </a:extLst>
          </p:cNvPr>
          <p:cNvPicPr>
            <a:picLocks noChangeAspect="1"/>
          </p:cNvPicPr>
          <p:nvPr/>
        </p:nvPicPr>
        <p:blipFill>
          <a:blip r:embed="rId2"/>
          <a:stretch>
            <a:fillRect/>
          </a:stretch>
        </p:blipFill>
        <p:spPr>
          <a:xfrm>
            <a:off x="10678097" y="110823"/>
            <a:ext cx="1365622" cy="530398"/>
          </a:xfrm>
          <a:prstGeom prst="rect">
            <a:avLst/>
          </a:prstGeom>
        </p:spPr>
      </p:pic>
      <p:sp>
        <p:nvSpPr>
          <p:cNvPr id="3" name="スライド番号プレースホルダー 2">
            <a:extLst>
              <a:ext uri="{FF2B5EF4-FFF2-40B4-BE49-F238E27FC236}">
                <a16:creationId xmlns:a16="http://schemas.microsoft.com/office/drawing/2014/main" id="{7E28BCA4-B385-B117-1F35-12757E3F47FC}"/>
              </a:ext>
            </a:extLst>
          </p:cNvPr>
          <p:cNvSpPr>
            <a:spLocks noGrp="1"/>
          </p:cNvSpPr>
          <p:nvPr>
            <p:ph type="sldNum" sz="quarter" idx="12"/>
          </p:nvPr>
        </p:nvSpPr>
        <p:spPr/>
        <p:txBody>
          <a:bodyPr/>
          <a:lstStyle/>
          <a:p>
            <a:fld id="{F7F2B475-CF5F-4B8E-A618-012648023969}" type="slidenum">
              <a:rPr kumimoji="1" lang="ja-JP" altLang="en-US" smtClean="0"/>
              <a:t>10</a:t>
            </a:fld>
            <a:endParaRPr kumimoji="1" lang="ja-JP" altLang="en-US"/>
          </a:p>
        </p:txBody>
      </p:sp>
    </p:spTree>
    <p:extLst>
      <p:ext uri="{BB962C8B-B14F-4D97-AF65-F5344CB8AC3E}">
        <p14:creationId xmlns:p14="http://schemas.microsoft.com/office/powerpoint/2010/main" val="23026801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D2F45E75-3887-3BEB-F769-41C35EA3002E}"/>
              </a:ext>
            </a:extLst>
          </p:cNvPr>
          <p:cNvSpPr txBox="1"/>
          <p:nvPr/>
        </p:nvSpPr>
        <p:spPr>
          <a:xfrm>
            <a:off x="267856" y="182774"/>
            <a:ext cx="11314545" cy="461665"/>
          </a:xfrm>
          <a:prstGeom prst="rect">
            <a:avLst/>
          </a:prstGeom>
          <a:noFill/>
        </p:spPr>
        <p:txBody>
          <a:bodyPr wrap="square">
            <a:spAutoFit/>
          </a:bodyPr>
          <a:lstStyle/>
          <a:p>
            <a:pPr algn="ctr"/>
            <a:r>
              <a:rPr lang="ja-JP" altLang="en-US" sz="2400" u="sng" dirty="0">
                <a:latin typeface="HGS明朝E" panose="02020900000000000000" pitchFamily="18" charset="-128"/>
                <a:ea typeface="HGS明朝E" panose="02020900000000000000" pitchFamily="18" charset="-128"/>
              </a:rPr>
              <a:t>メディカルツーリズム際の治療及び観光の流れ</a:t>
            </a:r>
            <a:endParaRPr lang="en-US" altLang="ja-JP" sz="2400" u="sng" dirty="0">
              <a:latin typeface="HGS明朝E" panose="02020900000000000000" pitchFamily="18" charset="-128"/>
              <a:ea typeface="HGS明朝E" panose="02020900000000000000" pitchFamily="18" charset="-128"/>
            </a:endParaRPr>
          </a:p>
        </p:txBody>
      </p:sp>
      <p:graphicFrame>
        <p:nvGraphicFramePr>
          <p:cNvPr id="2" name="表 1">
            <a:extLst>
              <a:ext uri="{FF2B5EF4-FFF2-40B4-BE49-F238E27FC236}">
                <a16:creationId xmlns:a16="http://schemas.microsoft.com/office/drawing/2014/main" id="{3AF5BCAC-4277-F2AC-39C7-7DD3D43EC6F3}"/>
              </a:ext>
            </a:extLst>
          </p:cNvPr>
          <p:cNvGraphicFramePr>
            <a:graphicFrameLocks noGrp="1"/>
          </p:cNvGraphicFramePr>
          <p:nvPr>
            <p:extLst>
              <p:ext uri="{D42A27DB-BD31-4B8C-83A1-F6EECF244321}">
                <p14:modId xmlns:p14="http://schemas.microsoft.com/office/powerpoint/2010/main" val="1491405054"/>
              </p:ext>
            </p:extLst>
          </p:nvPr>
        </p:nvGraphicFramePr>
        <p:xfrm>
          <a:off x="674255" y="1252913"/>
          <a:ext cx="10658764" cy="5029200"/>
        </p:xfrm>
        <a:graphic>
          <a:graphicData uri="http://schemas.openxmlformats.org/drawingml/2006/table">
            <a:tbl>
              <a:tblPr firstRow="1" bandRow="1">
                <a:tableStyleId>{5C22544A-7EE6-4342-B048-85BDC9FD1C3A}</a:tableStyleId>
              </a:tblPr>
              <a:tblGrid>
                <a:gridCol w="2277099">
                  <a:extLst>
                    <a:ext uri="{9D8B030D-6E8A-4147-A177-3AD203B41FA5}">
                      <a16:colId xmlns:a16="http://schemas.microsoft.com/office/drawing/2014/main" val="1170634915"/>
                    </a:ext>
                  </a:extLst>
                </a:gridCol>
                <a:gridCol w="8381665">
                  <a:extLst>
                    <a:ext uri="{9D8B030D-6E8A-4147-A177-3AD203B41FA5}">
                      <a16:colId xmlns:a16="http://schemas.microsoft.com/office/drawing/2014/main" val="1156680247"/>
                    </a:ext>
                  </a:extLst>
                </a:gridCol>
              </a:tblGrid>
              <a:tr h="370840">
                <a:tc>
                  <a:txBody>
                    <a:bodyPr/>
                    <a:lstStyle/>
                    <a:p>
                      <a:pPr algn="ctr"/>
                      <a:r>
                        <a:rPr kumimoji="1" lang="en-US" altLang="ja-JP" sz="2400" b="0" dirty="0">
                          <a:solidFill>
                            <a:schemeClr val="tx1"/>
                          </a:solidFill>
                          <a:latin typeface="HGS明朝E" panose="02020900000000000000" pitchFamily="18" charset="-128"/>
                          <a:ea typeface="HGS明朝E" panose="02020900000000000000" pitchFamily="18" charset="-128"/>
                        </a:rPr>
                        <a:t>STEP1</a:t>
                      </a:r>
                      <a:endParaRPr kumimoji="1" lang="ja-JP" altLang="en-US" sz="2400" b="0" dirty="0">
                        <a:solidFill>
                          <a:schemeClr val="tx1"/>
                        </a:solidFill>
                        <a:latin typeface="HGS明朝E" panose="02020900000000000000" pitchFamily="18" charset="-128"/>
                        <a:ea typeface="HGS明朝E" panose="02020900000000000000" pitchFamily="18" charset="-128"/>
                      </a:endParaRPr>
                    </a:p>
                  </a:txBody>
                  <a:tcPr>
                    <a:solidFill>
                      <a:schemeClr val="accent4">
                        <a:lumMod val="20000"/>
                        <a:lumOff val="80000"/>
                      </a:schemeClr>
                    </a:solidFill>
                  </a:tcPr>
                </a:tc>
                <a:tc>
                  <a:txBody>
                    <a:bodyPr/>
                    <a:lstStyle/>
                    <a:p>
                      <a:r>
                        <a:rPr kumimoji="1" lang="ja-JP" altLang="en-US" sz="2000" b="0" dirty="0">
                          <a:solidFill>
                            <a:schemeClr val="tx1"/>
                          </a:solidFill>
                          <a:latin typeface="HGS明朝E" panose="02020900000000000000" pitchFamily="18" charset="-128"/>
                          <a:ea typeface="HGS明朝E" panose="02020900000000000000" pitchFamily="18" charset="-128"/>
                        </a:rPr>
                        <a:t>患者様からお問い合わせ</a:t>
                      </a:r>
                    </a:p>
                  </a:txBody>
                  <a:tcPr>
                    <a:solidFill>
                      <a:schemeClr val="accent4">
                        <a:lumMod val="20000"/>
                        <a:lumOff val="80000"/>
                      </a:schemeClr>
                    </a:solidFill>
                  </a:tcPr>
                </a:tc>
                <a:extLst>
                  <a:ext uri="{0D108BD9-81ED-4DB2-BD59-A6C34878D82A}">
                    <a16:rowId xmlns:a16="http://schemas.microsoft.com/office/drawing/2014/main" val="3854950508"/>
                  </a:ext>
                </a:extLst>
              </a:tr>
              <a:tr h="370840">
                <a:tc>
                  <a:txBody>
                    <a:bodyPr/>
                    <a:lstStyle/>
                    <a:p>
                      <a:pPr algn="ctr"/>
                      <a:r>
                        <a:rPr kumimoji="1" lang="en-US" altLang="ja-JP" sz="2400" dirty="0">
                          <a:latin typeface="HGS明朝E" panose="02020900000000000000" pitchFamily="18" charset="-128"/>
                          <a:ea typeface="HGS明朝E" panose="02020900000000000000" pitchFamily="18" charset="-128"/>
                        </a:rPr>
                        <a:t>STEP2</a:t>
                      </a:r>
                      <a:endParaRPr kumimoji="1" lang="ja-JP" altLang="en-US" sz="2400" dirty="0">
                        <a:latin typeface="HGS明朝E" panose="02020900000000000000" pitchFamily="18" charset="-128"/>
                        <a:ea typeface="HGS明朝E" panose="02020900000000000000" pitchFamily="18" charset="-128"/>
                      </a:endParaRPr>
                    </a:p>
                  </a:txBody>
                  <a:tcPr/>
                </a:tc>
                <a:tc>
                  <a:txBody>
                    <a:bodyPr/>
                    <a:lstStyle/>
                    <a:p>
                      <a:r>
                        <a:rPr kumimoji="1" lang="ja-JP" altLang="en-US" sz="2000" dirty="0">
                          <a:latin typeface="HGS明朝E" panose="02020900000000000000" pitchFamily="18" charset="-128"/>
                          <a:ea typeface="HGS明朝E" panose="02020900000000000000" pitchFamily="18" charset="-128"/>
                        </a:rPr>
                        <a:t>患者様と事前オンライン診療相談</a:t>
                      </a:r>
                    </a:p>
                  </a:txBody>
                  <a:tcPr/>
                </a:tc>
                <a:extLst>
                  <a:ext uri="{0D108BD9-81ED-4DB2-BD59-A6C34878D82A}">
                    <a16:rowId xmlns:a16="http://schemas.microsoft.com/office/drawing/2014/main" val="1801422662"/>
                  </a:ext>
                </a:extLst>
              </a:tr>
              <a:tr h="370840">
                <a:tc>
                  <a:txBody>
                    <a:bodyPr/>
                    <a:lstStyle/>
                    <a:p>
                      <a:pPr algn="ctr"/>
                      <a:r>
                        <a:rPr kumimoji="1" lang="en-US" altLang="ja-JP" sz="2400" dirty="0">
                          <a:latin typeface="HGS明朝E" panose="02020900000000000000" pitchFamily="18" charset="-128"/>
                          <a:ea typeface="HGS明朝E" panose="02020900000000000000" pitchFamily="18" charset="-128"/>
                        </a:rPr>
                        <a:t>STEP3</a:t>
                      </a:r>
                      <a:endParaRPr kumimoji="1" lang="ja-JP" altLang="en-US" sz="2400" dirty="0">
                        <a:latin typeface="HGS明朝E" panose="02020900000000000000" pitchFamily="18" charset="-128"/>
                        <a:ea typeface="HGS明朝E" panose="02020900000000000000" pitchFamily="18" charset="-128"/>
                      </a:endParaRPr>
                    </a:p>
                  </a:txBody>
                  <a:tcPr>
                    <a:solidFill>
                      <a:schemeClr val="accent4">
                        <a:lumMod val="20000"/>
                        <a:lumOff val="80000"/>
                      </a:schemeClr>
                    </a:solidFill>
                  </a:tcPr>
                </a:tc>
                <a:tc>
                  <a:txBody>
                    <a:bodyPr/>
                    <a:lstStyle/>
                    <a:p>
                      <a:r>
                        <a:rPr kumimoji="1" lang="ja-JP" altLang="en-US" sz="2000" dirty="0">
                          <a:latin typeface="HGS明朝E" panose="02020900000000000000" pitchFamily="18" charset="-128"/>
                          <a:ea typeface="HGS明朝E" panose="02020900000000000000" pitchFamily="18" charset="-128"/>
                        </a:rPr>
                        <a:t>患者様に合致した医療機関選定</a:t>
                      </a:r>
                      <a:r>
                        <a:rPr kumimoji="1" lang="en-US" altLang="ja-JP" sz="2000" dirty="0">
                          <a:latin typeface="HGS明朝E" panose="02020900000000000000" pitchFamily="18" charset="-128"/>
                          <a:ea typeface="HGS明朝E" panose="02020900000000000000" pitchFamily="18" charset="-128"/>
                        </a:rPr>
                        <a:t>(</a:t>
                      </a:r>
                      <a:r>
                        <a:rPr kumimoji="1" lang="ja-JP" altLang="en-US" sz="2000" dirty="0">
                          <a:latin typeface="HGS明朝E" panose="02020900000000000000" pitchFamily="18" charset="-128"/>
                          <a:ea typeface="HGS明朝E" panose="02020900000000000000" pitchFamily="18" charset="-128"/>
                        </a:rPr>
                        <a:t>秘密保持契約</a:t>
                      </a:r>
                      <a:r>
                        <a:rPr kumimoji="1" lang="en-US" altLang="ja-JP" sz="2000" dirty="0">
                          <a:latin typeface="HGS明朝E" panose="02020900000000000000" pitchFamily="18" charset="-128"/>
                          <a:ea typeface="HGS明朝E" panose="02020900000000000000" pitchFamily="18" charset="-128"/>
                        </a:rPr>
                        <a:t>,</a:t>
                      </a:r>
                      <a:r>
                        <a:rPr kumimoji="1" lang="ja-JP" altLang="en-US" sz="2000" dirty="0">
                          <a:latin typeface="HGS明朝E" panose="02020900000000000000" pitchFamily="18" charset="-128"/>
                          <a:ea typeface="HGS明朝E" panose="02020900000000000000" pitchFamily="18" charset="-128"/>
                        </a:rPr>
                        <a:t>業務委託契約締結必須</a:t>
                      </a:r>
                      <a:r>
                        <a:rPr kumimoji="1" lang="en-US" altLang="ja-JP" sz="2000" dirty="0">
                          <a:latin typeface="HGS明朝E" panose="02020900000000000000" pitchFamily="18" charset="-128"/>
                          <a:ea typeface="HGS明朝E" panose="02020900000000000000" pitchFamily="18" charset="-128"/>
                        </a:rPr>
                        <a:t>)</a:t>
                      </a:r>
                    </a:p>
                  </a:txBody>
                  <a:tcPr>
                    <a:solidFill>
                      <a:schemeClr val="accent4">
                        <a:lumMod val="20000"/>
                        <a:lumOff val="80000"/>
                      </a:schemeClr>
                    </a:solidFill>
                  </a:tcPr>
                </a:tc>
                <a:extLst>
                  <a:ext uri="{0D108BD9-81ED-4DB2-BD59-A6C34878D82A}">
                    <a16:rowId xmlns:a16="http://schemas.microsoft.com/office/drawing/2014/main" val="367820220"/>
                  </a:ext>
                </a:extLst>
              </a:tr>
              <a:tr h="370840">
                <a:tc>
                  <a:txBody>
                    <a:bodyPr/>
                    <a:lstStyle/>
                    <a:p>
                      <a:pPr algn="ctr"/>
                      <a:r>
                        <a:rPr kumimoji="1" lang="en-US" altLang="ja-JP" sz="2400" dirty="0">
                          <a:latin typeface="HGS明朝E" panose="02020900000000000000" pitchFamily="18" charset="-128"/>
                          <a:ea typeface="HGS明朝E" panose="02020900000000000000" pitchFamily="18" charset="-128"/>
                        </a:rPr>
                        <a:t>STEP4</a:t>
                      </a:r>
                      <a:endParaRPr kumimoji="1" lang="ja-JP" altLang="en-US" sz="2400" dirty="0">
                        <a:latin typeface="HGS明朝E" panose="02020900000000000000" pitchFamily="18" charset="-128"/>
                        <a:ea typeface="HGS明朝E" panose="02020900000000000000" pitchFamily="18" charset="-128"/>
                      </a:endParaRPr>
                    </a:p>
                  </a:txBody>
                  <a:tcPr/>
                </a:tc>
                <a:tc>
                  <a:txBody>
                    <a:bodyPr/>
                    <a:lstStyle/>
                    <a:p>
                      <a:r>
                        <a:rPr kumimoji="1" lang="ja-JP" altLang="en-US" sz="2000" dirty="0">
                          <a:latin typeface="HGS明朝E" panose="02020900000000000000" pitchFamily="18" charset="-128"/>
                          <a:ea typeface="HGS明朝E" panose="02020900000000000000" pitchFamily="18" charset="-128"/>
                        </a:rPr>
                        <a:t>医療機関様へ患者詳細説明</a:t>
                      </a:r>
                    </a:p>
                  </a:txBody>
                  <a:tcPr/>
                </a:tc>
                <a:extLst>
                  <a:ext uri="{0D108BD9-81ED-4DB2-BD59-A6C34878D82A}">
                    <a16:rowId xmlns:a16="http://schemas.microsoft.com/office/drawing/2014/main" val="3969916693"/>
                  </a:ext>
                </a:extLst>
              </a:tr>
              <a:tr h="370840">
                <a:tc>
                  <a:txBody>
                    <a:bodyPr/>
                    <a:lstStyle/>
                    <a:p>
                      <a:pPr algn="ctr"/>
                      <a:r>
                        <a:rPr kumimoji="1" lang="en-US" altLang="ja-JP" sz="2400" dirty="0">
                          <a:latin typeface="HGS明朝E" panose="02020900000000000000" pitchFamily="18" charset="-128"/>
                          <a:ea typeface="HGS明朝E" panose="02020900000000000000" pitchFamily="18" charset="-128"/>
                        </a:rPr>
                        <a:t>STEP5</a:t>
                      </a:r>
                      <a:endParaRPr kumimoji="1" lang="ja-JP" altLang="en-US" sz="2400" dirty="0">
                        <a:latin typeface="HGS明朝E" panose="02020900000000000000" pitchFamily="18" charset="-128"/>
                        <a:ea typeface="HGS明朝E" panose="02020900000000000000" pitchFamily="18" charset="-128"/>
                      </a:endParaRPr>
                    </a:p>
                  </a:txBody>
                  <a:tcPr>
                    <a:solidFill>
                      <a:schemeClr val="accent1">
                        <a:lumMod val="20000"/>
                        <a:lumOff val="80000"/>
                      </a:schemeClr>
                    </a:solidFill>
                  </a:tcPr>
                </a:tc>
                <a:tc>
                  <a:txBody>
                    <a:bodyPr/>
                    <a:lstStyle/>
                    <a:p>
                      <a:r>
                        <a:rPr kumimoji="1" lang="ja-JP" altLang="en-US" sz="2000" dirty="0">
                          <a:latin typeface="HGS明朝E" panose="02020900000000000000" pitchFamily="18" charset="-128"/>
                          <a:ea typeface="HGS明朝E" panose="02020900000000000000" pitchFamily="18" charset="-128"/>
                        </a:rPr>
                        <a:t>医療機関様へ治療内容と費用確認</a:t>
                      </a:r>
                    </a:p>
                  </a:txBody>
                  <a:tcPr>
                    <a:solidFill>
                      <a:schemeClr val="accent1">
                        <a:lumMod val="20000"/>
                        <a:lumOff val="80000"/>
                      </a:schemeClr>
                    </a:solidFill>
                  </a:tcPr>
                </a:tc>
                <a:extLst>
                  <a:ext uri="{0D108BD9-81ED-4DB2-BD59-A6C34878D82A}">
                    <a16:rowId xmlns:a16="http://schemas.microsoft.com/office/drawing/2014/main" val="2308339748"/>
                  </a:ext>
                </a:extLst>
              </a:tr>
              <a:tr h="0">
                <a:tc>
                  <a:txBody>
                    <a:bodyPr/>
                    <a:lstStyle/>
                    <a:p>
                      <a:pPr algn="ctr"/>
                      <a:r>
                        <a:rPr kumimoji="1" lang="en-US" altLang="ja-JP" sz="2400" dirty="0">
                          <a:latin typeface="HGS明朝E" panose="02020900000000000000" pitchFamily="18" charset="-128"/>
                          <a:ea typeface="HGS明朝E" panose="02020900000000000000" pitchFamily="18" charset="-128"/>
                        </a:rPr>
                        <a:t>STEP6</a:t>
                      </a:r>
                      <a:endParaRPr kumimoji="1" lang="ja-JP" altLang="en-US" sz="2400" dirty="0">
                        <a:latin typeface="HGS明朝E" panose="02020900000000000000" pitchFamily="18" charset="-128"/>
                        <a:ea typeface="HGS明朝E" panose="02020900000000000000" pitchFamily="18" charset="-128"/>
                      </a:endParaRPr>
                    </a:p>
                  </a:txBody>
                  <a:tcPr/>
                </a:tc>
                <a:tc>
                  <a:txBody>
                    <a:bodyPr/>
                    <a:lstStyle/>
                    <a:p>
                      <a:r>
                        <a:rPr kumimoji="1" lang="ja-JP" altLang="en-US" sz="2000" dirty="0">
                          <a:latin typeface="HGS明朝E" panose="02020900000000000000" pitchFamily="18" charset="-128"/>
                          <a:ea typeface="HGS明朝E" panose="02020900000000000000" pitchFamily="18" charset="-128"/>
                        </a:rPr>
                        <a:t>患者様へ治療プランご提案・お見積り提示</a:t>
                      </a:r>
                    </a:p>
                  </a:txBody>
                  <a:tcPr/>
                </a:tc>
                <a:extLst>
                  <a:ext uri="{0D108BD9-81ED-4DB2-BD59-A6C34878D82A}">
                    <a16:rowId xmlns:a16="http://schemas.microsoft.com/office/drawing/2014/main" val="212308684"/>
                  </a:ext>
                </a:extLst>
              </a:tr>
              <a:tr h="291592">
                <a:tc>
                  <a:txBody>
                    <a:bodyPr/>
                    <a:lstStyle/>
                    <a:p>
                      <a:pPr algn="ctr"/>
                      <a:r>
                        <a:rPr kumimoji="1" lang="en-US" altLang="ja-JP" sz="2400" dirty="0">
                          <a:latin typeface="HGS明朝E" panose="02020900000000000000" pitchFamily="18" charset="-128"/>
                          <a:ea typeface="HGS明朝E" panose="02020900000000000000" pitchFamily="18" charset="-128"/>
                        </a:rPr>
                        <a:t>STEP7</a:t>
                      </a:r>
                      <a:endParaRPr kumimoji="1" lang="ja-JP" altLang="en-US" sz="2400" dirty="0">
                        <a:latin typeface="HGS明朝E" panose="02020900000000000000" pitchFamily="18" charset="-128"/>
                        <a:ea typeface="HGS明朝E" panose="02020900000000000000" pitchFamily="18" charset="-128"/>
                      </a:endParaRPr>
                    </a:p>
                  </a:txBody>
                  <a:tcPr>
                    <a:solidFill>
                      <a:schemeClr val="accent4">
                        <a:lumMod val="20000"/>
                        <a:lumOff val="80000"/>
                      </a:schemeClr>
                    </a:solidFill>
                  </a:tcPr>
                </a:tc>
                <a:tc>
                  <a:txBody>
                    <a:bodyPr/>
                    <a:lstStyle/>
                    <a:p>
                      <a:r>
                        <a:rPr kumimoji="1" lang="ja-JP" altLang="en-US" sz="2000" dirty="0">
                          <a:latin typeface="HGS明朝E" panose="02020900000000000000" pitchFamily="18" charset="-128"/>
                          <a:ea typeface="HGS明朝E" panose="02020900000000000000" pitchFamily="18" charset="-128"/>
                        </a:rPr>
                        <a:t>患者様の治療日、来日日程調整</a:t>
                      </a:r>
                    </a:p>
                  </a:txBody>
                  <a:tcPr>
                    <a:solidFill>
                      <a:schemeClr val="accent4">
                        <a:lumMod val="20000"/>
                        <a:lumOff val="80000"/>
                      </a:schemeClr>
                    </a:solidFill>
                  </a:tcPr>
                </a:tc>
                <a:extLst>
                  <a:ext uri="{0D108BD9-81ED-4DB2-BD59-A6C34878D82A}">
                    <a16:rowId xmlns:a16="http://schemas.microsoft.com/office/drawing/2014/main" val="4164121124"/>
                  </a:ext>
                </a:extLst>
              </a:tr>
              <a:tr h="217424">
                <a:tc>
                  <a:txBody>
                    <a:bodyPr/>
                    <a:lstStyle/>
                    <a:p>
                      <a:pPr algn="ctr"/>
                      <a:r>
                        <a:rPr kumimoji="1" lang="en-US" altLang="ja-JP" sz="2400" dirty="0">
                          <a:latin typeface="HGS明朝E" panose="02020900000000000000" pitchFamily="18" charset="-128"/>
                          <a:ea typeface="HGS明朝E" panose="02020900000000000000" pitchFamily="18" charset="-128"/>
                        </a:rPr>
                        <a:t>STEP8</a:t>
                      </a:r>
                      <a:endParaRPr kumimoji="1" lang="ja-JP" altLang="en-US" sz="2400" dirty="0">
                        <a:latin typeface="HGS明朝E" panose="02020900000000000000" pitchFamily="18" charset="-128"/>
                        <a:ea typeface="HGS明朝E" panose="02020900000000000000" pitchFamily="18" charset="-128"/>
                      </a:endParaRPr>
                    </a:p>
                  </a:txBody>
                  <a:tcPr/>
                </a:tc>
                <a:tc>
                  <a:txBody>
                    <a:bodyPr/>
                    <a:lstStyle/>
                    <a:p>
                      <a:r>
                        <a:rPr kumimoji="1" lang="ja-JP" altLang="en-US" sz="2000" dirty="0">
                          <a:latin typeface="HGS明朝E" panose="02020900000000000000" pitchFamily="18" charset="-128"/>
                          <a:ea typeface="HGS明朝E" panose="02020900000000000000" pitchFamily="18" charset="-128"/>
                        </a:rPr>
                        <a:t>来日・滞在</a:t>
                      </a:r>
                    </a:p>
                  </a:txBody>
                  <a:tcPr/>
                </a:tc>
                <a:extLst>
                  <a:ext uri="{0D108BD9-81ED-4DB2-BD59-A6C34878D82A}">
                    <a16:rowId xmlns:a16="http://schemas.microsoft.com/office/drawing/2014/main" val="4183698272"/>
                  </a:ext>
                </a:extLst>
              </a:tr>
              <a:tr h="143256">
                <a:tc>
                  <a:txBody>
                    <a:bodyPr/>
                    <a:lstStyle/>
                    <a:p>
                      <a:pPr algn="ctr"/>
                      <a:r>
                        <a:rPr kumimoji="1" lang="en-US" altLang="ja-JP" sz="2400" dirty="0">
                          <a:latin typeface="HGS明朝E" panose="02020900000000000000" pitchFamily="18" charset="-128"/>
                          <a:ea typeface="HGS明朝E" panose="02020900000000000000" pitchFamily="18" charset="-128"/>
                        </a:rPr>
                        <a:t>STEP9</a:t>
                      </a:r>
                      <a:endParaRPr kumimoji="1" lang="ja-JP" altLang="en-US" sz="2400" dirty="0">
                        <a:latin typeface="HGS明朝E" panose="02020900000000000000" pitchFamily="18" charset="-128"/>
                        <a:ea typeface="HGS明朝E" panose="02020900000000000000" pitchFamily="18" charset="-128"/>
                      </a:endParaRPr>
                    </a:p>
                  </a:txBody>
                  <a:tcPr>
                    <a:solidFill>
                      <a:schemeClr val="accent4">
                        <a:lumMod val="20000"/>
                        <a:lumOff val="80000"/>
                      </a:schemeClr>
                    </a:solidFill>
                  </a:tcPr>
                </a:tc>
                <a:tc>
                  <a:txBody>
                    <a:bodyPr/>
                    <a:lstStyle/>
                    <a:p>
                      <a:r>
                        <a:rPr kumimoji="1" lang="ja-JP" altLang="en-US" sz="2000" dirty="0">
                          <a:latin typeface="HGS明朝E" panose="02020900000000000000" pitchFamily="18" charset="-128"/>
                          <a:ea typeface="HGS明朝E" panose="02020900000000000000" pitchFamily="18" charset="-128"/>
                        </a:rPr>
                        <a:t>治療実施</a:t>
                      </a:r>
                    </a:p>
                  </a:txBody>
                  <a:tcPr>
                    <a:solidFill>
                      <a:schemeClr val="accent4">
                        <a:lumMod val="20000"/>
                        <a:lumOff val="80000"/>
                      </a:schemeClr>
                    </a:solidFill>
                  </a:tcPr>
                </a:tc>
                <a:extLst>
                  <a:ext uri="{0D108BD9-81ED-4DB2-BD59-A6C34878D82A}">
                    <a16:rowId xmlns:a16="http://schemas.microsoft.com/office/drawing/2014/main" val="210219222"/>
                  </a:ext>
                </a:extLst>
              </a:tr>
              <a:tr h="182880">
                <a:tc>
                  <a:txBody>
                    <a:bodyPr/>
                    <a:lstStyle/>
                    <a:p>
                      <a:pPr algn="ctr"/>
                      <a:r>
                        <a:rPr kumimoji="1" lang="en-US" altLang="ja-JP" sz="2400" dirty="0">
                          <a:latin typeface="HGS明朝E" panose="02020900000000000000" pitchFamily="18" charset="-128"/>
                          <a:ea typeface="HGS明朝E" panose="02020900000000000000" pitchFamily="18" charset="-128"/>
                        </a:rPr>
                        <a:t>STEP10</a:t>
                      </a:r>
                      <a:endParaRPr kumimoji="1" lang="ja-JP" altLang="en-US" sz="2400" dirty="0">
                        <a:latin typeface="HGS明朝E" panose="02020900000000000000" pitchFamily="18" charset="-128"/>
                        <a:ea typeface="HGS明朝E" panose="02020900000000000000" pitchFamily="18" charset="-128"/>
                      </a:endParaRPr>
                    </a:p>
                  </a:txBody>
                  <a:tcPr/>
                </a:tc>
                <a:tc>
                  <a:txBody>
                    <a:bodyPr/>
                    <a:lstStyle/>
                    <a:p>
                      <a:r>
                        <a:rPr kumimoji="1" lang="ja-JP" altLang="en-US" sz="2000" dirty="0">
                          <a:latin typeface="HGS明朝E" panose="02020900000000000000" pitchFamily="18" charset="-128"/>
                          <a:ea typeface="HGS明朝E" panose="02020900000000000000" pitchFamily="18" charset="-128"/>
                        </a:rPr>
                        <a:t>観光</a:t>
                      </a:r>
                    </a:p>
                  </a:txBody>
                  <a:tcPr/>
                </a:tc>
                <a:extLst>
                  <a:ext uri="{0D108BD9-81ED-4DB2-BD59-A6C34878D82A}">
                    <a16:rowId xmlns:a16="http://schemas.microsoft.com/office/drawing/2014/main" val="4020189407"/>
                  </a:ext>
                </a:extLst>
              </a:tr>
              <a:tr h="182880">
                <a:tc>
                  <a:txBody>
                    <a:bodyPr/>
                    <a:lstStyle/>
                    <a:p>
                      <a:pPr algn="ctr"/>
                      <a:r>
                        <a:rPr kumimoji="1" lang="en-US" altLang="ja-JP" sz="2400" dirty="0">
                          <a:latin typeface="HGS明朝E" panose="02020900000000000000" pitchFamily="18" charset="-128"/>
                          <a:ea typeface="HGS明朝E" panose="02020900000000000000" pitchFamily="18" charset="-128"/>
                        </a:rPr>
                        <a:t>STEP11</a:t>
                      </a:r>
                      <a:endParaRPr kumimoji="1" lang="ja-JP" altLang="en-US" sz="2400" dirty="0">
                        <a:latin typeface="HGS明朝E" panose="02020900000000000000" pitchFamily="18" charset="-128"/>
                        <a:ea typeface="HGS明朝E" panose="02020900000000000000" pitchFamily="18" charset="-128"/>
                      </a:endParaRPr>
                    </a:p>
                  </a:txBody>
                  <a:tcPr>
                    <a:solidFill>
                      <a:schemeClr val="accent4">
                        <a:lumMod val="20000"/>
                        <a:lumOff val="80000"/>
                      </a:schemeClr>
                    </a:solidFill>
                  </a:tcPr>
                </a:tc>
                <a:tc>
                  <a:txBody>
                    <a:bodyPr/>
                    <a:lstStyle/>
                    <a:p>
                      <a:r>
                        <a:rPr kumimoji="1" lang="ja-JP" altLang="en-US" sz="2000" dirty="0">
                          <a:latin typeface="HGS明朝E" panose="02020900000000000000" pitchFamily="18" charset="-128"/>
                          <a:ea typeface="HGS明朝E" panose="02020900000000000000" pitchFamily="18" charset="-128"/>
                        </a:rPr>
                        <a:t>帰国・施術後フォローアップ</a:t>
                      </a:r>
                    </a:p>
                  </a:txBody>
                  <a:tcPr>
                    <a:solidFill>
                      <a:schemeClr val="accent4">
                        <a:lumMod val="20000"/>
                        <a:lumOff val="80000"/>
                      </a:schemeClr>
                    </a:solidFill>
                  </a:tcPr>
                </a:tc>
                <a:extLst>
                  <a:ext uri="{0D108BD9-81ED-4DB2-BD59-A6C34878D82A}">
                    <a16:rowId xmlns:a16="http://schemas.microsoft.com/office/drawing/2014/main" val="1829495435"/>
                  </a:ext>
                </a:extLst>
              </a:tr>
            </a:tbl>
          </a:graphicData>
        </a:graphic>
      </p:graphicFrame>
      <p:pic>
        <p:nvPicPr>
          <p:cNvPr id="4" name="図 3">
            <a:extLst>
              <a:ext uri="{FF2B5EF4-FFF2-40B4-BE49-F238E27FC236}">
                <a16:creationId xmlns:a16="http://schemas.microsoft.com/office/drawing/2014/main" id="{B647ABA4-821F-1A7D-5D77-08922A174EC4}"/>
              </a:ext>
            </a:extLst>
          </p:cNvPr>
          <p:cNvPicPr>
            <a:picLocks noChangeAspect="1"/>
          </p:cNvPicPr>
          <p:nvPr/>
        </p:nvPicPr>
        <p:blipFill>
          <a:blip r:embed="rId2"/>
          <a:stretch>
            <a:fillRect/>
          </a:stretch>
        </p:blipFill>
        <p:spPr>
          <a:xfrm>
            <a:off x="10558522" y="114041"/>
            <a:ext cx="1365622" cy="530398"/>
          </a:xfrm>
          <a:prstGeom prst="rect">
            <a:avLst/>
          </a:prstGeom>
        </p:spPr>
      </p:pic>
      <p:sp>
        <p:nvSpPr>
          <p:cNvPr id="5" name="スライド番号プレースホルダー 4">
            <a:extLst>
              <a:ext uri="{FF2B5EF4-FFF2-40B4-BE49-F238E27FC236}">
                <a16:creationId xmlns:a16="http://schemas.microsoft.com/office/drawing/2014/main" id="{B43994BE-DBA5-6041-BE51-4DCC9AD3C26D}"/>
              </a:ext>
            </a:extLst>
          </p:cNvPr>
          <p:cNvSpPr>
            <a:spLocks noGrp="1"/>
          </p:cNvSpPr>
          <p:nvPr>
            <p:ph type="sldNum" sz="quarter" idx="12"/>
          </p:nvPr>
        </p:nvSpPr>
        <p:spPr/>
        <p:txBody>
          <a:bodyPr/>
          <a:lstStyle/>
          <a:p>
            <a:fld id="{F7F2B475-CF5F-4B8E-A618-012648023969}" type="slidenum">
              <a:rPr kumimoji="1" lang="ja-JP" altLang="en-US" smtClean="0"/>
              <a:t>11</a:t>
            </a:fld>
            <a:endParaRPr kumimoji="1" lang="ja-JP" altLang="en-US"/>
          </a:p>
        </p:txBody>
      </p:sp>
    </p:spTree>
    <p:extLst>
      <p:ext uri="{BB962C8B-B14F-4D97-AF65-F5344CB8AC3E}">
        <p14:creationId xmlns:p14="http://schemas.microsoft.com/office/powerpoint/2010/main" val="11423287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453F4D9E-92D8-1CE9-269F-FD24358666C6}"/>
              </a:ext>
            </a:extLst>
          </p:cNvPr>
          <p:cNvSpPr txBox="1"/>
          <p:nvPr/>
        </p:nvSpPr>
        <p:spPr>
          <a:xfrm>
            <a:off x="1791854" y="350982"/>
            <a:ext cx="8691419" cy="461665"/>
          </a:xfrm>
          <a:prstGeom prst="rect">
            <a:avLst/>
          </a:prstGeom>
          <a:noFill/>
        </p:spPr>
        <p:txBody>
          <a:bodyPr wrap="square" rtlCol="0">
            <a:spAutoFit/>
          </a:bodyPr>
          <a:lstStyle/>
          <a:p>
            <a:r>
              <a:rPr kumimoji="1" lang="ja-JP" altLang="en-US" sz="2400" u="sng" dirty="0">
                <a:latin typeface="HGS明朝E" panose="02020900000000000000" pitchFamily="18" charset="-128"/>
                <a:ea typeface="HGS明朝E" panose="02020900000000000000" pitchFamily="18" charset="-128"/>
              </a:rPr>
              <a:t>当社の提携につきましてご賛同を頂きました医療機関様へ</a:t>
            </a:r>
          </a:p>
        </p:txBody>
      </p:sp>
      <p:sp>
        <p:nvSpPr>
          <p:cNvPr id="4" name="テキスト ボックス 3">
            <a:extLst>
              <a:ext uri="{FF2B5EF4-FFF2-40B4-BE49-F238E27FC236}">
                <a16:creationId xmlns:a16="http://schemas.microsoft.com/office/drawing/2014/main" id="{4238DDF5-634F-A4A6-04D5-09E006D1ED37}"/>
              </a:ext>
            </a:extLst>
          </p:cNvPr>
          <p:cNvSpPr txBox="1"/>
          <p:nvPr/>
        </p:nvSpPr>
        <p:spPr>
          <a:xfrm>
            <a:off x="1865745" y="2558143"/>
            <a:ext cx="9134764" cy="1200329"/>
          </a:xfrm>
          <a:prstGeom prst="rect">
            <a:avLst/>
          </a:prstGeom>
          <a:noFill/>
        </p:spPr>
        <p:txBody>
          <a:bodyPr wrap="square">
            <a:spAutoFit/>
          </a:bodyPr>
          <a:lstStyle/>
          <a:p>
            <a:r>
              <a:rPr lang="ja-JP" altLang="en-US" sz="2400" dirty="0">
                <a:latin typeface="HGS明朝E" panose="02020900000000000000" pitchFamily="18" charset="-128"/>
                <a:ea typeface="HGS明朝E" panose="02020900000000000000" pitchFamily="18" charset="-128"/>
              </a:rPr>
              <a:t>◇秘密保持契約書</a:t>
            </a:r>
            <a:endParaRPr lang="en-US" altLang="ja-JP" sz="2400" dirty="0">
              <a:latin typeface="HGS明朝E" panose="02020900000000000000" pitchFamily="18" charset="-128"/>
              <a:ea typeface="HGS明朝E" panose="02020900000000000000" pitchFamily="18" charset="-128"/>
            </a:endParaRPr>
          </a:p>
          <a:p>
            <a:r>
              <a:rPr lang="ja-JP" altLang="en-US" sz="2400" dirty="0">
                <a:latin typeface="HGS明朝E" panose="02020900000000000000" pitchFamily="18" charset="-128"/>
                <a:ea typeface="HGS明朝E" panose="02020900000000000000" pitchFamily="18" charset="-128"/>
              </a:rPr>
              <a:t>◇患者紹介契約書</a:t>
            </a:r>
            <a:endParaRPr lang="en-US" altLang="ja-JP" sz="2400" dirty="0">
              <a:latin typeface="HGS明朝E" panose="02020900000000000000" pitchFamily="18" charset="-128"/>
              <a:ea typeface="HGS明朝E" panose="02020900000000000000" pitchFamily="18" charset="-128"/>
            </a:endParaRPr>
          </a:p>
          <a:p>
            <a:r>
              <a:rPr lang="ja-JP" altLang="en-US" sz="2400" dirty="0">
                <a:latin typeface="HGS明朝E" panose="02020900000000000000" pitchFamily="18" charset="-128"/>
                <a:ea typeface="HGS明朝E" panose="02020900000000000000" pitchFamily="18" charset="-128"/>
              </a:rPr>
              <a:t>◇貴法人の治療実績や事業概要等の詳細情報</a:t>
            </a:r>
            <a:endParaRPr lang="en-US" altLang="ja-JP" sz="2400" dirty="0">
              <a:latin typeface="HGS明朝E" panose="02020900000000000000" pitchFamily="18" charset="-128"/>
              <a:ea typeface="HGS明朝E" panose="02020900000000000000" pitchFamily="18" charset="-128"/>
            </a:endParaRPr>
          </a:p>
        </p:txBody>
      </p:sp>
      <p:sp>
        <p:nvSpPr>
          <p:cNvPr id="5" name="テキスト ボックス 4">
            <a:extLst>
              <a:ext uri="{FF2B5EF4-FFF2-40B4-BE49-F238E27FC236}">
                <a16:creationId xmlns:a16="http://schemas.microsoft.com/office/drawing/2014/main" id="{44B14558-0B45-0067-3167-F0EAF54099A6}"/>
              </a:ext>
            </a:extLst>
          </p:cNvPr>
          <p:cNvSpPr txBox="1"/>
          <p:nvPr/>
        </p:nvSpPr>
        <p:spPr>
          <a:xfrm>
            <a:off x="877454" y="1177563"/>
            <a:ext cx="10123055" cy="1015663"/>
          </a:xfrm>
          <a:prstGeom prst="rect">
            <a:avLst/>
          </a:prstGeom>
          <a:noFill/>
        </p:spPr>
        <p:txBody>
          <a:bodyPr wrap="square" rtlCol="0">
            <a:spAutoFit/>
          </a:bodyPr>
          <a:lstStyle/>
          <a:p>
            <a:r>
              <a:rPr kumimoji="1" lang="ja-JP" altLang="en-US" sz="2000" dirty="0">
                <a:latin typeface="HGS明朝E" panose="02020900000000000000" pitchFamily="18" charset="-128"/>
                <a:ea typeface="HGS明朝E" panose="02020900000000000000" pitchFamily="18" charset="-128"/>
              </a:rPr>
              <a:t>当社の提携につきましてご賛同を頂きました医療機関様へ下記の書類をお願いします。とりわけ３つ目に関しては英文で作成ください。可能でしたら当社が案内をする国の公用語もあればベストです。</a:t>
            </a:r>
          </a:p>
        </p:txBody>
      </p:sp>
      <p:sp>
        <p:nvSpPr>
          <p:cNvPr id="6" name="テキスト ボックス 5">
            <a:extLst>
              <a:ext uri="{FF2B5EF4-FFF2-40B4-BE49-F238E27FC236}">
                <a16:creationId xmlns:a16="http://schemas.microsoft.com/office/drawing/2014/main" id="{9859AC52-8CA2-CF78-E0C1-3232F86249FB}"/>
              </a:ext>
            </a:extLst>
          </p:cNvPr>
          <p:cNvSpPr txBox="1"/>
          <p:nvPr/>
        </p:nvSpPr>
        <p:spPr>
          <a:xfrm>
            <a:off x="406399" y="4978688"/>
            <a:ext cx="11462327" cy="369332"/>
          </a:xfrm>
          <a:prstGeom prst="rect">
            <a:avLst/>
          </a:prstGeom>
          <a:noFill/>
        </p:spPr>
        <p:txBody>
          <a:bodyPr wrap="square" rtlCol="0">
            <a:spAutoFit/>
          </a:bodyPr>
          <a:lstStyle/>
          <a:p>
            <a:r>
              <a:rPr kumimoji="1" lang="en-US" altLang="ja-JP" dirty="0">
                <a:latin typeface="HGS明朝E" panose="02020900000000000000" pitchFamily="18" charset="-128"/>
                <a:ea typeface="HGS明朝E" panose="02020900000000000000" pitchFamily="18" charset="-128"/>
              </a:rPr>
              <a:t>※</a:t>
            </a:r>
            <a:r>
              <a:rPr kumimoji="1" lang="ja-JP" altLang="en-US" dirty="0">
                <a:latin typeface="HGS明朝E" panose="02020900000000000000" pitchFamily="18" charset="-128"/>
                <a:ea typeface="HGS明朝E" panose="02020900000000000000" pitchFamily="18" charset="-128"/>
              </a:rPr>
              <a:t>貴法人の会社概要及び治療実績などを当社で翻訳する場合は別途費用が掛かりますので予めご了承ください。</a:t>
            </a:r>
          </a:p>
        </p:txBody>
      </p:sp>
      <p:pic>
        <p:nvPicPr>
          <p:cNvPr id="3" name="図 2">
            <a:extLst>
              <a:ext uri="{FF2B5EF4-FFF2-40B4-BE49-F238E27FC236}">
                <a16:creationId xmlns:a16="http://schemas.microsoft.com/office/drawing/2014/main" id="{13754558-D768-7EFB-FF16-0BBE2C7035BD}"/>
              </a:ext>
            </a:extLst>
          </p:cNvPr>
          <p:cNvPicPr>
            <a:picLocks noChangeAspect="1"/>
          </p:cNvPicPr>
          <p:nvPr/>
        </p:nvPicPr>
        <p:blipFill>
          <a:blip r:embed="rId2"/>
          <a:stretch>
            <a:fillRect/>
          </a:stretch>
        </p:blipFill>
        <p:spPr>
          <a:xfrm>
            <a:off x="11000509" y="85783"/>
            <a:ext cx="1070738" cy="530398"/>
          </a:xfrm>
          <a:prstGeom prst="rect">
            <a:avLst/>
          </a:prstGeom>
        </p:spPr>
      </p:pic>
      <p:sp>
        <p:nvSpPr>
          <p:cNvPr id="7" name="スライド番号プレースホルダー 6">
            <a:extLst>
              <a:ext uri="{FF2B5EF4-FFF2-40B4-BE49-F238E27FC236}">
                <a16:creationId xmlns:a16="http://schemas.microsoft.com/office/drawing/2014/main" id="{89A32AD1-8332-D57B-0736-AB2A15429438}"/>
              </a:ext>
            </a:extLst>
          </p:cNvPr>
          <p:cNvSpPr>
            <a:spLocks noGrp="1"/>
          </p:cNvSpPr>
          <p:nvPr>
            <p:ph type="sldNum" sz="quarter" idx="12"/>
          </p:nvPr>
        </p:nvSpPr>
        <p:spPr/>
        <p:txBody>
          <a:bodyPr/>
          <a:lstStyle/>
          <a:p>
            <a:fld id="{F7F2B475-CF5F-4B8E-A618-012648023969}" type="slidenum">
              <a:rPr kumimoji="1" lang="ja-JP" altLang="en-US" smtClean="0"/>
              <a:t>12</a:t>
            </a:fld>
            <a:endParaRPr kumimoji="1" lang="ja-JP" altLang="en-US"/>
          </a:p>
        </p:txBody>
      </p:sp>
    </p:spTree>
    <p:extLst>
      <p:ext uri="{BB962C8B-B14F-4D97-AF65-F5344CB8AC3E}">
        <p14:creationId xmlns:p14="http://schemas.microsoft.com/office/powerpoint/2010/main" val="11418663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tx2">
                <a:lumMod val="10000"/>
                <a:lumOff val="9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BC1B5608-B71A-507A-7C47-6E4F1452E12C}"/>
              </a:ext>
            </a:extLst>
          </p:cNvPr>
          <p:cNvSpPr>
            <a:spLocks noGrp="1"/>
          </p:cNvSpPr>
          <p:nvPr>
            <p:ph type="sldNum" sz="quarter" idx="12"/>
          </p:nvPr>
        </p:nvSpPr>
        <p:spPr/>
        <p:txBody>
          <a:bodyPr/>
          <a:lstStyle/>
          <a:p>
            <a:fld id="{F7F2B475-CF5F-4B8E-A618-012648023969}" type="slidenum">
              <a:rPr kumimoji="1" lang="ja-JP" altLang="en-US" smtClean="0"/>
              <a:t>13</a:t>
            </a:fld>
            <a:endParaRPr kumimoji="1" lang="ja-JP" altLang="en-US"/>
          </a:p>
        </p:txBody>
      </p:sp>
      <p:sp>
        <p:nvSpPr>
          <p:cNvPr id="3" name="テキスト ボックス 2">
            <a:extLst>
              <a:ext uri="{FF2B5EF4-FFF2-40B4-BE49-F238E27FC236}">
                <a16:creationId xmlns:a16="http://schemas.microsoft.com/office/drawing/2014/main" id="{2CFAD126-43B4-E0E7-C817-BE465D3CE398}"/>
              </a:ext>
            </a:extLst>
          </p:cNvPr>
          <p:cNvSpPr txBox="1"/>
          <p:nvPr/>
        </p:nvSpPr>
        <p:spPr>
          <a:xfrm>
            <a:off x="2089727" y="840051"/>
            <a:ext cx="9150928" cy="5232202"/>
          </a:xfrm>
          <a:prstGeom prst="rect">
            <a:avLst/>
          </a:prstGeom>
          <a:noFill/>
        </p:spPr>
        <p:txBody>
          <a:bodyPr wrap="square" rtlCol="0">
            <a:spAutoFit/>
          </a:bodyPr>
          <a:lstStyle/>
          <a:p>
            <a:r>
              <a:rPr kumimoji="1" lang="ja-JP" altLang="en-US" sz="3200" dirty="0">
                <a:latin typeface="HGP明朝E" panose="02020900000000000000" pitchFamily="18" charset="-128"/>
                <a:ea typeface="HGP明朝E" panose="02020900000000000000" pitchFamily="18" charset="-128"/>
              </a:rPr>
              <a:t>当事業に関するお問い合わせ先：</a:t>
            </a:r>
            <a:endParaRPr kumimoji="1" lang="en-US" altLang="ja-JP" sz="3200" dirty="0">
              <a:latin typeface="HGP明朝E" panose="02020900000000000000" pitchFamily="18" charset="-128"/>
              <a:ea typeface="HGP明朝E" panose="02020900000000000000" pitchFamily="18" charset="-128"/>
            </a:endParaRPr>
          </a:p>
          <a:p>
            <a:endParaRPr kumimoji="1" lang="en-US" altLang="ja-JP" sz="3200" dirty="0">
              <a:latin typeface="HGP明朝E" panose="02020900000000000000" pitchFamily="18" charset="-128"/>
              <a:ea typeface="HGP明朝E" panose="02020900000000000000" pitchFamily="18" charset="-128"/>
            </a:endParaRPr>
          </a:p>
          <a:p>
            <a:r>
              <a:rPr kumimoji="1" lang="ja-JP" altLang="en-US" sz="2800" dirty="0">
                <a:latin typeface="HGP明朝E" panose="02020900000000000000" pitchFamily="18" charset="-128"/>
                <a:ea typeface="HGP明朝E" panose="02020900000000000000" pitchFamily="18" charset="-128"/>
              </a:rPr>
              <a:t>株式会社　エージェント・プロフェッショナル　</a:t>
            </a:r>
            <a:endParaRPr kumimoji="1" lang="en-US" altLang="ja-JP" sz="2800" dirty="0">
              <a:latin typeface="HGP明朝E" panose="02020900000000000000" pitchFamily="18" charset="-128"/>
              <a:ea typeface="HGP明朝E" panose="02020900000000000000" pitchFamily="18" charset="-128"/>
            </a:endParaRPr>
          </a:p>
          <a:p>
            <a:r>
              <a:rPr lang="ja-JP" altLang="en-US" sz="2800" dirty="0">
                <a:latin typeface="HGP明朝E" panose="02020900000000000000" pitchFamily="18" charset="-128"/>
                <a:ea typeface="HGP明朝E" panose="02020900000000000000" pitchFamily="18" charset="-128"/>
              </a:rPr>
              <a:t>担当：</a:t>
            </a:r>
            <a:r>
              <a:rPr kumimoji="1" lang="ja-JP" altLang="en-US" sz="2800" dirty="0">
                <a:latin typeface="HGP明朝E" panose="02020900000000000000" pitchFamily="18" charset="-128"/>
                <a:ea typeface="HGP明朝E" panose="02020900000000000000" pitchFamily="18" charset="-128"/>
              </a:rPr>
              <a:t>三舩　智之</a:t>
            </a:r>
          </a:p>
          <a:p>
            <a:r>
              <a:rPr kumimoji="1" lang="ja-JP" altLang="en-US" sz="2800" dirty="0">
                <a:latin typeface="HGP明朝E" panose="02020900000000000000" pitchFamily="18" charset="-128"/>
                <a:ea typeface="HGP明朝E" panose="02020900000000000000" pitchFamily="18" charset="-128"/>
              </a:rPr>
              <a:t>千葉県市川市行徳駅前２－２６－１８　タカシンビル３Ｆ</a:t>
            </a:r>
          </a:p>
          <a:p>
            <a:r>
              <a:rPr kumimoji="1" lang="ja-JP" altLang="en-US" sz="2800" dirty="0">
                <a:latin typeface="HGP明朝E" panose="02020900000000000000" pitchFamily="18" charset="-128"/>
                <a:ea typeface="HGP明朝E" panose="02020900000000000000" pitchFamily="18" charset="-128"/>
              </a:rPr>
              <a:t>ＴＥＬ：</a:t>
            </a:r>
            <a:r>
              <a:rPr kumimoji="1" lang="en-US" altLang="ja-JP" sz="2800" dirty="0">
                <a:latin typeface="HGP明朝E" panose="02020900000000000000" pitchFamily="18" charset="-128"/>
                <a:ea typeface="HGP明朝E" panose="02020900000000000000" pitchFamily="18" charset="-128"/>
              </a:rPr>
              <a:t>047(398)5411</a:t>
            </a:r>
          </a:p>
          <a:p>
            <a:r>
              <a:rPr kumimoji="1" lang="ja-JP" altLang="en-US" sz="2800" dirty="0">
                <a:latin typeface="HGP明朝E" panose="02020900000000000000" pitchFamily="18" charset="-128"/>
                <a:ea typeface="HGP明朝E" panose="02020900000000000000" pitchFamily="18" charset="-128"/>
              </a:rPr>
              <a:t>ｆａｘ：</a:t>
            </a:r>
            <a:r>
              <a:rPr kumimoji="1" lang="en-US" altLang="ja-JP" sz="2800" dirty="0">
                <a:latin typeface="HGP明朝E" panose="02020900000000000000" pitchFamily="18" charset="-128"/>
                <a:ea typeface="HGP明朝E" panose="02020900000000000000" pitchFamily="18" charset="-128"/>
              </a:rPr>
              <a:t>047(398)2670</a:t>
            </a:r>
          </a:p>
          <a:p>
            <a:r>
              <a:rPr kumimoji="1" lang="en-US" altLang="ja-JP" sz="2800" dirty="0">
                <a:latin typeface="HGP明朝E" panose="02020900000000000000" pitchFamily="18" charset="-128"/>
                <a:ea typeface="HGP明朝E" panose="02020900000000000000" pitchFamily="18" charset="-128"/>
              </a:rPr>
              <a:t>phone</a:t>
            </a:r>
            <a:r>
              <a:rPr kumimoji="1" lang="ja-JP" altLang="en-US" sz="2800" dirty="0">
                <a:latin typeface="HGP明朝E" panose="02020900000000000000" pitchFamily="18" charset="-128"/>
                <a:ea typeface="HGP明朝E" panose="02020900000000000000" pitchFamily="18" charset="-128"/>
              </a:rPr>
              <a:t>：</a:t>
            </a:r>
            <a:r>
              <a:rPr kumimoji="1" lang="en-US" altLang="ja-JP" sz="2800" dirty="0">
                <a:latin typeface="HGP明朝E" panose="02020900000000000000" pitchFamily="18" charset="-128"/>
                <a:ea typeface="HGP明朝E" panose="02020900000000000000" pitchFamily="18" charset="-128"/>
              </a:rPr>
              <a:t>090(4264)9081</a:t>
            </a:r>
          </a:p>
          <a:p>
            <a:r>
              <a:rPr kumimoji="1" lang="en-US" altLang="ja-JP" sz="2800" dirty="0">
                <a:latin typeface="HGP明朝E" panose="02020900000000000000" pitchFamily="18" charset="-128"/>
                <a:ea typeface="HGP明朝E" panose="02020900000000000000" pitchFamily="18" charset="-128"/>
              </a:rPr>
              <a:t>mail</a:t>
            </a:r>
            <a:r>
              <a:rPr kumimoji="1" lang="ja-JP" altLang="en-US" sz="2800" dirty="0">
                <a:latin typeface="HGP明朝E" panose="02020900000000000000" pitchFamily="18" charset="-128"/>
                <a:ea typeface="HGP明朝E" panose="02020900000000000000" pitchFamily="18" charset="-128"/>
              </a:rPr>
              <a:t>：</a:t>
            </a:r>
            <a:r>
              <a:rPr kumimoji="1" lang="en-US" altLang="ja-JP" sz="2800" dirty="0">
                <a:latin typeface="HGP明朝E" panose="02020900000000000000" pitchFamily="18" charset="-128"/>
                <a:ea typeface="HGP明朝E" panose="02020900000000000000" pitchFamily="18" charset="-128"/>
              </a:rPr>
              <a:t>mifune@agent-professional.com</a:t>
            </a:r>
          </a:p>
          <a:p>
            <a:r>
              <a:rPr kumimoji="1" lang="en-US" altLang="ja-JP" sz="2800" dirty="0">
                <a:latin typeface="HGP明朝E" panose="02020900000000000000" pitchFamily="18" charset="-128"/>
                <a:ea typeface="HGP明朝E" panose="02020900000000000000" pitchFamily="18" charset="-128"/>
              </a:rPr>
              <a:t>WhatsApp:+81 80-9408-3998</a:t>
            </a:r>
          </a:p>
          <a:p>
            <a:r>
              <a:rPr lang="en-US" altLang="ja-JP" sz="2800" dirty="0">
                <a:latin typeface="HGP明朝E" panose="02020900000000000000" pitchFamily="18" charset="-128"/>
                <a:ea typeface="HGP明朝E" panose="02020900000000000000" pitchFamily="18" charset="-128"/>
              </a:rPr>
              <a:t>Line:</a:t>
            </a:r>
            <a:endParaRPr kumimoji="1" lang="en-US" altLang="ja-JP" sz="2800" dirty="0">
              <a:latin typeface="HGP明朝E" panose="02020900000000000000" pitchFamily="18" charset="-128"/>
              <a:ea typeface="HGP明朝E" panose="02020900000000000000" pitchFamily="18" charset="-128"/>
            </a:endParaRPr>
          </a:p>
          <a:p>
            <a:endParaRPr kumimoji="1" lang="ja-JP" altLang="en-US" dirty="0"/>
          </a:p>
        </p:txBody>
      </p:sp>
      <p:pic>
        <p:nvPicPr>
          <p:cNvPr id="4" name="図 3">
            <a:extLst>
              <a:ext uri="{FF2B5EF4-FFF2-40B4-BE49-F238E27FC236}">
                <a16:creationId xmlns:a16="http://schemas.microsoft.com/office/drawing/2014/main" id="{9403A0C5-6846-DE9C-7037-5C8F9AD60D9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88693" y="5364863"/>
            <a:ext cx="707390" cy="707390"/>
          </a:xfrm>
          <a:prstGeom prst="rect">
            <a:avLst/>
          </a:prstGeom>
          <a:noFill/>
          <a:ln>
            <a:noFill/>
          </a:ln>
        </p:spPr>
      </p:pic>
      <p:pic>
        <p:nvPicPr>
          <p:cNvPr id="5" name="図 4">
            <a:extLst>
              <a:ext uri="{FF2B5EF4-FFF2-40B4-BE49-F238E27FC236}">
                <a16:creationId xmlns:a16="http://schemas.microsoft.com/office/drawing/2014/main" id="{B859CA90-B63E-3D79-5066-1B80B8E7F441}"/>
              </a:ext>
            </a:extLst>
          </p:cNvPr>
          <p:cNvPicPr>
            <a:picLocks noChangeAspect="1"/>
          </p:cNvPicPr>
          <p:nvPr/>
        </p:nvPicPr>
        <p:blipFill>
          <a:blip r:embed="rId3"/>
          <a:stretch>
            <a:fillRect/>
          </a:stretch>
        </p:blipFill>
        <p:spPr>
          <a:xfrm>
            <a:off x="11175999" y="85783"/>
            <a:ext cx="895247" cy="468399"/>
          </a:xfrm>
          <a:prstGeom prst="rect">
            <a:avLst/>
          </a:prstGeom>
        </p:spPr>
      </p:pic>
    </p:spTree>
    <p:extLst>
      <p:ext uri="{BB962C8B-B14F-4D97-AF65-F5344CB8AC3E}">
        <p14:creationId xmlns:p14="http://schemas.microsoft.com/office/powerpoint/2010/main" val="15982718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FB63F12-F158-1835-7E84-367062977B3C}"/>
              </a:ext>
            </a:extLst>
          </p:cNvPr>
          <p:cNvSpPr txBox="1"/>
          <p:nvPr/>
        </p:nvSpPr>
        <p:spPr>
          <a:xfrm>
            <a:off x="3458068" y="137905"/>
            <a:ext cx="2970442" cy="400110"/>
          </a:xfrm>
          <a:prstGeom prst="rect">
            <a:avLst/>
          </a:prstGeom>
          <a:noFill/>
        </p:spPr>
        <p:txBody>
          <a:bodyPr wrap="square" rtlCol="0">
            <a:spAutoFit/>
          </a:bodyPr>
          <a:lstStyle/>
          <a:p>
            <a:r>
              <a:rPr kumimoji="1" lang="ja-JP" altLang="en-US" sz="2000" u="sng" dirty="0">
                <a:latin typeface="HGP創英角ｺﾞｼｯｸUB" panose="020B0900000000000000" pitchFamily="50" charset="-128"/>
                <a:ea typeface="HGP創英角ｺﾞｼｯｸUB" panose="020B0900000000000000" pitchFamily="50" charset="-128"/>
              </a:rPr>
              <a:t>日本の提携医療機関数</a:t>
            </a:r>
          </a:p>
        </p:txBody>
      </p:sp>
      <p:graphicFrame>
        <p:nvGraphicFramePr>
          <p:cNvPr id="3" name="表 2">
            <a:extLst>
              <a:ext uri="{FF2B5EF4-FFF2-40B4-BE49-F238E27FC236}">
                <a16:creationId xmlns:a16="http://schemas.microsoft.com/office/drawing/2014/main" id="{9B476462-F44B-12F9-F6FE-E88BE81ACECE}"/>
              </a:ext>
            </a:extLst>
          </p:cNvPr>
          <p:cNvGraphicFramePr>
            <a:graphicFrameLocks noGrp="1"/>
          </p:cNvGraphicFramePr>
          <p:nvPr>
            <p:extLst>
              <p:ext uri="{D42A27DB-BD31-4B8C-83A1-F6EECF244321}">
                <p14:modId xmlns:p14="http://schemas.microsoft.com/office/powerpoint/2010/main" val="359169170"/>
              </p:ext>
            </p:extLst>
          </p:nvPr>
        </p:nvGraphicFramePr>
        <p:xfrm>
          <a:off x="149892" y="713155"/>
          <a:ext cx="5364217" cy="6078038"/>
        </p:xfrm>
        <a:graphic>
          <a:graphicData uri="http://schemas.openxmlformats.org/drawingml/2006/table">
            <a:tbl>
              <a:tblPr firstRow="1" bandRow="1">
                <a:tableStyleId>{5C22544A-7EE6-4342-B048-85BDC9FD1C3A}</a:tableStyleId>
              </a:tblPr>
              <a:tblGrid>
                <a:gridCol w="1470583">
                  <a:extLst>
                    <a:ext uri="{9D8B030D-6E8A-4147-A177-3AD203B41FA5}">
                      <a16:colId xmlns:a16="http://schemas.microsoft.com/office/drawing/2014/main" val="3766408191"/>
                    </a:ext>
                  </a:extLst>
                </a:gridCol>
                <a:gridCol w="1907816">
                  <a:extLst>
                    <a:ext uri="{9D8B030D-6E8A-4147-A177-3AD203B41FA5}">
                      <a16:colId xmlns:a16="http://schemas.microsoft.com/office/drawing/2014/main" val="858855988"/>
                    </a:ext>
                  </a:extLst>
                </a:gridCol>
                <a:gridCol w="1985818">
                  <a:extLst>
                    <a:ext uri="{9D8B030D-6E8A-4147-A177-3AD203B41FA5}">
                      <a16:colId xmlns:a16="http://schemas.microsoft.com/office/drawing/2014/main" val="2372230210"/>
                    </a:ext>
                  </a:extLst>
                </a:gridCol>
              </a:tblGrid>
              <a:tr h="277358">
                <a:tc>
                  <a:txBody>
                    <a:bodyPr/>
                    <a:lstStyle/>
                    <a:p>
                      <a:pPr algn="ctr"/>
                      <a:r>
                        <a:rPr kumimoji="1" lang="ja-JP" altLang="en-US" sz="1200" dirty="0"/>
                        <a:t>エリア</a:t>
                      </a:r>
                    </a:p>
                  </a:txBody>
                  <a:tcPr/>
                </a:tc>
                <a:tc>
                  <a:txBody>
                    <a:bodyPr/>
                    <a:lstStyle/>
                    <a:p>
                      <a:pPr algn="ctr"/>
                      <a:r>
                        <a:rPr kumimoji="1" lang="ja-JP" altLang="en-US" sz="1200" dirty="0"/>
                        <a:t>治療内容</a:t>
                      </a:r>
                    </a:p>
                  </a:txBody>
                  <a:tcPr/>
                </a:tc>
                <a:tc>
                  <a:txBody>
                    <a:bodyPr/>
                    <a:lstStyle/>
                    <a:p>
                      <a:pPr algn="ctr"/>
                      <a:r>
                        <a:rPr kumimoji="1" lang="ja-JP" altLang="en-US" sz="1200" dirty="0"/>
                        <a:t>医療施設数</a:t>
                      </a:r>
                    </a:p>
                  </a:txBody>
                  <a:tcPr/>
                </a:tc>
                <a:extLst>
                  <a:ext uri="{0D108BD9-81ED-4DB2-BD59-A6C34878D82A}">
                    <a16:rowId xmlns:a16="http://schemas.microsoft.com/office/drawing/2014/main" val="128553026"/>
                  </a:ext>
                </a:extLst>
              </a:tr>
              <a:tr h="279355">
                <a:tc>
                  <a:txBody>
                    <a:bodyPr/>
                    <a:lstStyle/>
                    <a:p>
                      <a:r>
                        <a:rPr kumimoji="1" lang="ja-JP" altLang="en-US" sz="1200" dirty="0">
                          <a:latin typeface="HGP創英角ｺﾞｼｯｸUB" panose="020B0900000000000000" pitchFamily="50" charset="-128"/>
                          <a:ea typeface="HGP創英角ｺﾞｼｯｸUB" panose="020B0900000000000000" pitchFamily="50" charset="-128"/>
                        </a:rPr>
                        <a:t>北海道</a:t>
                      </a:r>
                    </a:p>
                  </a:txBody>
                  <a:tcPr/>
                </a:tc>
                <a:tc>
                  <a:txBody>
                    <a:bodyPr/>
                    <a:lstStyle/>
                    <a:p>
                      <a:r>
                        <a:rPr kumimoji="1" lang="ja-JP" altLang="en-US" sz="1200" dirty="0">
                          <a:latin typeface="HGP創英角ｺﾞｼｯｸUB" panose="020B0900000000000000" pitchFamily="50" charset="-128"/>
                          <a:ea typeface="HGP創英角ｺﾞｼｯｸUB" panose="020B0900000000000000" pitchFamily="50" charset="-128"/>
                        </a:rPr>
                        <a:t>幹細胞</a:t>
                      </a:r>
                    </a:p>
                  </a:txBody>
                  <a:tcPr/>
                </a:tc>
                <a:tc>
                  <a:txBody>
                    <a:bodyPr/>
                    <a:lstStyle/>
                    <a:p>
                      <a:pPr algn="r"/>
                      <a:r>
                        <a:rPr kumimoji="1" lang="en-US" altLang="ja-JP" sz="1200" dirty="0">
                          <a:latin typeface="HGP創英角ｺﾞｼｯｸUB" panose="020B0900000000000000" pitchFamily="50" charset="-128"/>
                          <a:ea typeface="HGP創英角ｺﾞｼｯｸUB" panose="020B0900000000000000" pitchFamily="50" charset="-128"/>
                        </a:rPr>
                        <a:t>3</a:t>
                      </a:r>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extLst>
                  <a:ext uri="{0D108BD9-81ED-4DB2-BD59-A6C34878D82A}">
                    <a16:rowId xmlns:a16="http://schemas.microsoft.com/office/drawing/2014/main" val="1522273247"/>
                  </a:ext>
                </a:extLst>
              </a:tr>
              <a:tr h="0">
                <a:tc>
                  <a:txBody>
                    <a:bodyPr/>
                    <a:lstStyle/>
                    <a:p>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1200" dirty="0">
                          <a:latin typeface="HGP創英角ｺﾞｼｯｸUB" panose="020B0900000000000000" pitchFamily="50" charset="-128"/>
                          <a:ea typeface="HGP創英角ｺﾞｼｯｸUB" panose="020B0900000000000000" pitchFamily="50" charset="-128"/>
                        </a:rPr>
                        <a:t>関節</a:t>
                      </a:r>
                    </a:p>
                  </a:txBody>
                  <a:tcPr/>
                </a:tc>
                <a:tc>
                  <a:txBody>
                    <a:bodyPr/>
                    <a:lstStyle/>
                    <a:p>
                      <a:pPr algn="r"/>
                      <a:r>
                        <a:rPr kumimoji="1" lang="en-US" altLang="ja-JP" sz="1200" dirty="0">
                          <a:latin typeface="HGP創英角ｺﾞｼｯｸUB" panose="020B0900000000000000" pitchFamily="50" charset="-128"/>
                          <a:ea typeface="HGP創英角ｺﾞｼｯｸUB" panose="020B0900000000000000" pitchFamily="50" charset="-128"/>
                        </a:rPr>
                        <a:t>3</a:t>
                      </a:r>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extLst>
                  <a:ext uri="{0D108BD9-81ED-4DB2-BD59-A6C34878D82A}">
                    <a16:rowId xmlns:a16="http://schemas.microsoft.com/office/drawing/2014/main" val="2607661176"/>
                  </a:ext>
                </a:extLst>
              </a:tr>
              <a:tr h="277358">
                <a:tc>
                  <a:txBody>
                    <a:bodyPr/>
                    <a:lstStyle/>
                    <a:p>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1200" dirty="0">
                          <a:latin typeface="HGP創英角ｺﾞｼｯｸUB" panose="020B0900000000000000" pitchFamily="50" charset="-128"/>
                          <a:ea typeface="HGP創英角ｺﾞｼｯｸUB" panose="020B0900000000000000" pitchFamily="50" charset="-128"/>
                        </a:rPr>
                        <a:t>不妊・卵巣</a:t>
                      </a:r>
                    </a:p>
                  </a:txBody>
                  <a:tcPr/>
                </a:tc>
                <a:tc>
                  <a:txBody>
                    <a:bodyPr/>
                    <a:lstStyle/>
                    <a:p>
                      <a:pPr algn="r"/>
                      <a:r>
                        <a:rPr kumimoji="1" lang="en-US" altLang="ja-JP" sz="1200" dirty="0">
                          <a:latin typeface="HGP創英角ｺﾞｼｯｸUB" panose="020B0900000000000000" pitchFamily="50" charset="-128"/>
                          <a:ea typeface="HGP創英角ｺﾞｼｯｸUB" panose="020B0900000000000000" pitchFamily="50" charset="-128"/>
                        </a:rPr>
                        <a:t>1</a:t>
                      </a:r>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extLst>
                  <a:ext uri="{0D108BD9-81ED-4DB2-BD59-A6C34878D82A}">
                    <a16:rowId xmlns:a16="http://schemas.microsoft.com/office/drawing/2014/main" val="2561920956"/>
                  </a:ext>
                </a:extLst>
              </a:tr>
              <a:tr h="138679">
                <a:tc>
                  <a:txBody>
                    <a:bodyPr/>
                    <a:lstStyle/>
                    <a:p>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1200" dirty="0">
                          <a:latin typeface="HGP創英角ｺﾞｼｯｸUB" panose="020B0900000000000000" pitchFamily="50" charset="-128"/>
                          <a:ea typeface="HGP創英角ｺﾞｼｯｸUB" panose="020B0900000000000000" pitchFamily="50" charset="-128"/>
                        </a:rPr>
                        <a:t>美容</a:t>
                      </a:r>
                    </a:p>
                  </a:txBody>
                  <a:tcPr/>
                </a:tc>
                <a:tc>
                  <a:txBody>
                    <a:bodyPr/>
                    <a:lstStyle/>
                    <a:p>
                      <a:pPr algn="r"/>
                      <a:r>
                        <a:rPr kumimoji="1" lang="en-US" altLang="ja-JP" sz="1200" dirty="0">
                          <a:latin typeface="HGP創英角ｺﾞｼｯｸUB" panose="020B0900000000000000" pitchFamily="50" charset="-128"/>
                          <a:ea typeface="HGP創英角ｺﾞｼｯｸUB" panose="020B0900000000000000" pitchFamily="50" charset="-128"/>
                        </a:rPr>
                        <a:t>4</a:t>
                      </a:r>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extLst>
                  <a:ext uri="{0D108BD9-81ED-4DB2-BD59-A6C34878D82A}">
                    <a16:rowId xmlns:a16="http://schemas.microsoft.com/office/drawing/2014/main" val="3337813788"/>
                  </a:ext>
                </a:extLst>
              </a:tr>
              <a:tr h="138679">
                <a:tc>
                  <a:txBody>
                    <a:bodyPr/>
                    <a:lstStyle/>
                    <a:p>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1200" dirty="0">
                          <a:latin typeface="HGP創英角ｺﾞｼｯｸUB" panose="020B0900000000000000" pitchFamily="50" charset="-128"/>
                          <a:ea typeface="HGP創英角ｺﾞｼｯｸUB" panose="020B0900000000000000" pitchFamily="50" charset="-128"/>
                        </a:rPr>
                        <a:t>歯科</a:t>
                      </a:r>
                    </a:p>
                  </a:txBody>
                  <a:tcPr/>
                </a:tc>
                <a:tc>
                  <a:txBody>
                    <a:bodyPr/>
                    <a:lstStyle/>
                    <a:p>
                      <a:pPr algn="r"/>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extLst>
                  <a:ext uri="{0D108BD9-81ED-4DB2-BD59-A6C34878D82A}">
                    <a16:rowId xmlns:a16="http://schemas.microsoft.com/office/drawing/2014/main" val="1538185153"/>
                  </a:ext>
                </a:extLst>
              </a:tr>
              <a:tr h="284941">
                <a:tc>
                  <a:txBody>
                    <a:bodyPr/>
                    <a:lstStyle/>
                    <a:p>
                      <a:r>
                        <a:rPr kumimoji="1" lang="ja-JP" altLang="en-US" sz="1200" dirty="0">
                          <a:latin typeface="HGP創英角ｺﾞｼｯｸUB" panose="020B0900000000000000" pitchFamily="50" charset="-128"/>
                          <a:ea typeface="HGP創英角ｺﾞｼｯｸUB" panose="020B0900000000000000" pitchFamily="50" charset="-128"/>
                        </a:rPr>
                        <a:t>東京</a:t>
                      </a:r>
                      <a:endParaRPr kumimoji="1" lang="en-US" altLang="ja-JP" sz="12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1200" dirty="0">
                          <a:latin typeface="HGP創英角ｺﾞｼｯｸUB" panose="020B0900000000000000" pitchFamily="50" charset="-128"/>
                          <a:ea typeface="HGP創英角ｺﾞｼｯｸUB" panose="020B0900000000000000" pitchFamily="50" charset="-128"/>
                        </a:rPr>
                        <a:t>幹細胞</a:t>
                      </a:r>
                    </a:p>
                  </a:txBody>
                  <a:tcPr/>
                </a:tc>
                <a:tc>
                  <a:txBody>
                    <a:bodyPr/>
                    <a:lstStyle/>
                    <a:p>
                      <a:pPr algn="r"/>
                      <a:r>
                        <a:rPr kumimoji="1" lang="en-US" altLang="ja-JP" sz="1200" dirty="0">
                          <a:latin typeface="HGP創英角ｺﾞｼｯｸUB" panose="020B0900000000000000" pitchFamily="50" charset="-128"/>
                          <a:ea typeface="HGP創英角ｺﾞｼｯｸUB" panose="020B0900000000000000" pitchFamily="50" charset="-128"/>
                        </a:rPr>
                        <a:t>12</a:t>
                      </a:r>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extLst>
                  <a:ext uri="{0D108BD9-81ED-4DB2-BD59-A6C34878D82A}">
                    <a16:rowId xmlns:a16="http://schemas.microsoft.com/office/drawing/2014/main" val="8691263"/>
                  </a:ext>
                </a:extLst>
              </a:tr>
              <a:tr h="277358">
                <a:tc>
                  <a:txBody>
                    <a:bodyPr/>
                    <a:lstStyle/>
                    <a:p>
                      <a:endParaRPr kumimoji="1" lang="en-US" altLang="ja-JP" sz="12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1200" dirty="0">
                          <a:latin typeface="HGP創英角ｺﾞｼｯｸUB" panose="020B0900000000000000" pitchFamily="50" charset="-128"/>
                          <a:ea typeface="HGP創英角ｺﾞｼｯｸUB" panose="020B0900000000000000" pitchFamily="50" charset="-128"/>
                        </a:rPr>
                        <a:t>関節</a:t>
                      </a:r>
                    </a:p>
                  </a:txBody>
                  <a:tcPr/>
                </a:tc>
                <a:tc>
                  <a:txBody>
                    <a:bodyPr/>
                    <a:lstStyle/>
                    <a:p>
                      <a:pPr algn="r"/>
                      <a:r>
                        <a:rPr kumimoji="1" lang="en-US" altLang="ja-JP" sz="1200" dirty="0">
                          <a:latin typeface="HGP創英角ｺﾞｼｯｸUB" panose="020B0900000000000000" pitchFamily="50" charset="-128"/>
                          <a:ea typeface="HGP創英角ｺﾞｼｯｸUB" panose="020B0900000000000000" pitchFamily="50" charset="-128"/>
                        </a:rPr>
                        <a:t>13</a:t>
                      </a:r>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extLst>
                  <a:ext uri="{0D108BD9-81ED-4DB2-BD59-A6C34878D82A}">
                    <a16:rowId xmlns:a16="http://schemas.microsoft.com/office/drawing/2014/main" val="705694963"/>
                  </a:ext>
                </a:extLst>
              </a:tr>
              <a:tr h="277358">
                <a:tc>
                  <a:txBody>
                    <a:bodyPr/>
                    <a:lstStyle/>
                    <a:p>
                      <a:endParaRPr kumimoji="1" lang="en-US" altLang="ja-JP" sz="12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1200" dirty="0">
                          <a:latin typeface="HGP創英角ｺﾞｼｯｸUB" panose="020B0900000000000000" pitchFamily="50" charset="-128"/>
                          <a:ea typeface="HGP創英角ｺﾞｼｯｸUB" panose="020B0900000000000000" pitchFamily="50" charset="-128"/>
                        </a:rPr>
                        <a:t>不妊・卵巣</a:t>
                      </a:r>
                    </a:p>
                  </a:txBody>
                  <a:tcPr/>
                </a:tc>
                <a:tc>
                  <a:txBody>
                    <a:bodyPr/>
                    <a:lstStyle/>
                    <a:p>
                      <a:pPr algn="r"/>
                      <a:r>
                        <a:rPr kumimoji="1" lang="en-US" altLang="ja-JP" sz="1200" dirty="0">
                          <a:latin typeface="HGP創英角ｺﾞｼｯｸUB" panose="020B0900000000000000" pitchFamily="50" charset="-128"/>
                          <a:ea typeface="HGP創英角ｺﾞｼｯｸUB" panose="020B0900000000000000" pitchFamily="50" charset="-128"/>
                        </a:rPr>
                        <a:t>8</a:t>
                      </a:r>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extLst>
                  <a:ext uri="{0D108BD9-81ED-4DB2-BD59-A6C34878D82A}">
                    <a16:rowId xmlns:a16="http://schemas.microsoft.com/office/drawing/2014/main" val="320455669"/>
                  </a:ext>
                </a:extLst>
              </a:tr>
              <a:tr h="138679">
                <a:tc>
                  <a:txBody>
                    <a:bodyPr/>
                    <a:lstStyle/>
                    <a:p>
                      <a:endParaRPr kumimoji="1" lang="en-US" altLang="ja-JP" sz="12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1200" dirty="0">
                          <a:latin typeface="HGP創英角ｺﾞｼｯｸUB" panose="020B0900000000000000" pitchFamily="50" charset="-128"/>
                          <a:ea typeface="HGP創英角ｺﾞｼｯｸUB" panose="020B0900000000000000" pitchFamily="50" charset="-128"/>
                        </a:rPr>
                        <a:t>美容</a:t>
                      </a:r>
                    </a:p>
                  </a:txBody>
                  <a:tcPr/>
                </a:tc>
                <a:tc>
                  <a:txBody>
                    <a:bodyPr/>
                    <a:lstStyle/>
                    <a:p>
                      <a:pPr algn="r"/>
                      <a:r>
                        <a:rPr kumimoji="1" lang="en-US" altLang="ja-JP" sz="1200" dirty="0">
                          <a:latin typeface="HGP創英角ｺﾞｼｯｸUB" panose="020B0900000000000000" pitchFamily="50" charset="-128"/>
                          <a:ea typeface="HGP創英角ｺﾞｼｯｸUB" panose="020B0900000000000000" pitchFamily="50" charset="-128"/>
                        </a:rPr>
                        <a:t>18</a:t>
                      </a:r>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extLst>
                  <a:ext uri="{0D108BD9-81ED-4DB2-BD59-A6C34878D82A}">
                    <a16:rowId xmlns:a16="http://schemas.microsoft.com/office/drawing/2014/main" val="3367271478"/>
                  </a:ext>
                </a:extLst>
              </a:tr>
              <a:tr h="138679">
                <a:tc>
                  <a:txBody>
                    <a:bodyPr/>
                    <a:lstStyle/>
                    <a:p>
                      <a:endParaRPr kumimoji="1" lang="en-US" altLang="ja-JP" sz="12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1200" dirty="0">
                          <a:latin typeface="HGP創英角ｺﾞｼｯｸUB" panose="020B0900000000000000" pitchFamily="50" charset="-128"/>
                          <a:ea typeface="HGP創英角ｺﾞｼｯｸUB" panose="020B0900000000000000" pitchFamily="50" charset="-128"/>
                        </a:rPr>
                        <a:t>歯科</a:t>
                      </a:r>
                    </a:p>
                  </a:txBody>
                  <a:tcPr/>
                </a:tc>
                <a:tc>
                  <a:txBody>
                    <a:bodyPr/>
                    <a:lstStyle/>
                    <a:p>
                      <a:pPr algn="r"/>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extLst>
                  <a:ext uri="{0D108BD9-81ED-4DB2-BD59-A6C34878D82A}">
                    <a16:rowId xmlns:a16="http://schemas.microsoft.com/office/drawing/2014/main" val="1420330292"/>
                  </a:ext>
                </a:extLst>
              </a:tr>
              <a:tr h="277358">
                <a:tc>
                  <a:txBody>
                    <a:bodyPr/>
                    <a:lstStyle/>
                    <a:p>
                      <a:r>
                        <a:rPr kumimoji="1" lang="ja-JP" altLang="en-US" sz="1200" dirty="0">
                          <a:latin typeface="HGP創英角ｺﾞｼｯｸUB" panose="020B0900000000000000" pitchFamily="50" charset="-128"/>
                          <a:ea typeface="HGP創英角ｺﾞｼｯｸUB" panose="020B0900000000000000" pitchFamily="50" charset="-128"/>
                        </a:rPr>
                        <a:t>神奈川</a:t>
                      </a:r>
                    </a:p>
                  </a:txBody>
                  <a:tcPr/>
                </a:tc>
                <a:tc>
                  <a:txBody>
                    <a:bodyPr/>
                    <a:lstStyle/>
                    <a:p>
                      <a:r>
                        <a:rPr kumimoji="1" lang="ja-JP" altLang="en-US" sz="1200" dirty="0">
                          <a:latin typeface="HGP創英角ｺﾞｼｯｸUB" panose="020B0900000000000000" pitchFamily="50" charset="-128"/>
                          <a:ea typeface="HGP創英角ｺﾞｼｯｸUB" panose="020B0900000000000000" pitchFamily="50" charset="-128"/>
                        </a:rPr>
                        <a:t>幹細胞</a:t>
                      </a:r>
                    </a:p>
                  </a:txBody>
                  <a:tcPr/>
                </a:tc>
                <a:tc>
                  <a:txBody>
                    <a:bodyPr/>
                    <a:lstStyle/>
                    <a:p>
                      <a:pPr algn="r"/>
                      <a:r>
                        <a:rPr kumimoji="1" lang="en-US" altLang="ja-JP" sz="1200" dirty="0">
                          <a:latin typeface="HGP創英角ｺﾞｼｯｸUB" panose="020B0900000000000000" pitchFamily="50" charset="-128"/>
                          <a:ea typeface="HGP創英角ｺﾞｼｯｸUB" panose="020B0900000000000000" pitchFamily="50" charset="-128"/>
                        </a:rPr>
                        <a:t>7</a:t>
                      </a:r>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extLst>
                  <a:ext uri="{0D108BD9-81ED-4DB2-BD59-A6C34878D82A}">
                    <a16:rowId xmlns:a16="http://schemas.microsoft.com/office/drawing/2014/main" val="2455894921"/>
                  </a:ext>
                </a:extLst>
              </a:tr>
              <a:tr h="277358">
                <a:tc>
                  <a:txBody>
                    <a:bodyPr/>
                    <a:lstStyle/>
                    <a:p>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1200" dirty="0">
                          <a:latin typeface="HGP創英角ｺﾞｼｯｸUB" panose="020B0900000000000000" pitchFamily="50" charset="-128"/>
                          <a:ea typeface="HGP創英角ｺﾞｼｯｸUB" panose="020B0900000000000000" pitchFamily="50" charset="-128"/>
                        </a:rPr>
                        <a:t>関節</a:t>
                      </a:r>
                    </a:p>
                  </a:txBody>
                  <a:tcPr/>
                </a:tc>
                <a:tc>
                  <a:txBody>
                    <a:bodyPr/>
                    <a:lstStyle/>
                    <a:p>
                      <a:pPr algn="r"/>
                      <a:r>
                        <a:rPr kumimoji="1" lang="en-US" altLang="ja-JP" sz="1200" dirty="0">
                          <a:latin typeface="HGP創英角ｺﾞｼｯｸUB" panose="020B0900000000000000" pitchFamily="50" charset="-128"/>
                          <a:ea typeface="HGP創英角ｺﾞｼｯｸUB" panose="020B0900000000000000" pitchFamily="50" charset="-128"/>
                        </a:rPr>
                        <a:t>10</a:t>
                      </a:r>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extLst>
                  <a:ext uri="{0D108BD9-81ED-4DB2-BD59-A6C34878D82A}">
                    <a16:rowId xmlns:a16="http://schemas.microsoft.com/office/drawing/2014/main" val="1739688266"/>
                  </a:ext>
                </a:extLst>
              </a:tr>
              <a:tr h="277358">
                <a:tc>
                  <a:txBody>
                    <a:bodyPr/>
                    <a:lstStyle/>
                    <a:p>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1200" dirty="0">
                          <a:latin typeface="HGP創英角ｺﾞｼｯｸUB" panose="020B0900000000000000" pitchFamily="50" charset="-128"/>
                          <a:ea typeface="HGP創英角ｺﾞｼｯｸUB" panose="020B0900000000000000" pitchFamily="50" charset="-128"/>
                        </a:rPr>
                        <a:t>不妊・卵巣</a:t>
                      </a:r>
                    </a:p>
                  </a:txBody>
                  <a:tcPr/>
                </a:tc>
                <a:tc>
                  <a:txBody>
                    <a:bodyPr/>
                    <a:lstStyle/>
                    <a:p>
                      <a:pPr algn="r"/>
                      <a:r>
                        <a:rPr kumimoji="1" lang="en-US" altLang="ja-JP" sz="1200" dirty="0">
                          <a:latin typeface="HGP創英角ｺﾞｼｯｸUB" panose="020B0900000000000000" pitchFamily="50" charset="-128"/>
                          <a:ea typeface="HGP創英角ｺﾞｼｯｸUB" panose="020B0900000000000000" pitchFamily="50" charset="-128"/>
                        </a:rPr>
                        <a:t>4</a:t>
                      </a:r>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extLst>
                  <a:ext uri="{0D108BD9-81ED-4DB2-BD59-A6C34878D82A}">
                    <a16:rowId xmlns:a16="http://schemas.microsoft.com/office/drawing/2014/main" val="2565503900"/>
                  </a:ext>
                </a:extLst>
              </a:tr>
              <a:tr h="138679">
                <a:tc>
                  <a:txBody>
                    <a:bodyPr/>
                    <a:lstStyle/>
                    <a:p>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1200" dirty="0">
                          <a:latin typeface="HGP創英角ｺﾞｼｯｸUB" panose="020B0900000000000000" pitchFamily="50" charset="-128"/>
                          <a:ea typeface="HGP創英角ｺﾞｼｯｸUB" panose="020B0900000000000000" pitchFamily="50" charset="-128"/>
                        </a:rPr>
                        <a:t>美容</a:t>
                      </a:r>
                    </a:p>
                  </a:txBody>
                  <a:tcPr/>
                </a:tc>
                <a:tc>
                  <a:txBody>
                    <a:bodyPr/>
                    <a:lstStyle/>
                    <a:p>
                      <a:pPr algn="r"/>
                      <a:r>
                        <a:rPr kumimoji="1" lang="en-US" altLang="ja-JP" sz="1200" dirty="0">
                          <a:latin typeface="HGP創英角ｺﾞｼｯｸUB" panose="020B0900000000000000" pitchFamily="50" charset="-128"/>
                          <a:ea typeface="HGP創英角ｺﾞｼｯｸUB" panose="020B0900000000000000" pitchFamily="50" charset="-128"/>
                        </a:rPr>
                        <a:t>13</a:t>
                      </a:r>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extLst>
                  <a:ext uri="{0D108BD9-81ED-4DB2-BD59-A6C34878D82A}">
                    <a16:rowId xmlns:a16="http://schemas.microsoft.com/office/drawing/2014/main" val="4096543723"/>
                  </a:ext>
                </a:extLst>
              </a:tr>
              <a:tr h="138679">
                <a:tc>
                  <a:txBody>
                    <a:bodyPr/>
                    <a:lstStyle/>
                    <a:p>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1200" dirty="0">
                          <a:latin typeface="HGP創英角ｺﾞｼｯｸUB" panose="020B0900000000000000" pitchFamily="50" charset="-128"/>
                          <a:ea typeface="HGP創英角ｺﾞｼｯｸUB" panose="020B0900000000000000" pitchFamily="50" charset="-128"/>
                        </a:rPr>
                        <a:t>歯科</a:t>
                      </a:r>
                    </a:p>
                  </a:txBody>
                  <a:tcPr/>
                </a:tc>
                <a:tc>
                  <a:txBody>
                    <a:bodyPr/>
                    <a:lstStyle/>
                    <a:p>
                      <a:pPr algn="r"/>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extLst>
                  <a:ext uri="{0D108BD9-81ED-4DB2-BD59-A6C34878D82A}">
                    <a16:rowId xmlns:a16="http://schemas.microsoft.com/office/drawing/2014/main" val="650720536"/>
                  </a:ext>
                </a:extLst>
              </a:tr>
              <a:tr h="190224">
                <a:tc>
                  <a:txBody>
                    <a:bodyPr/>
                    <a:lstStyle/>
                    <a:p>
                      <a:r>
                        <a:rPr kumimoji="1" lang="ja-JP" altLang="en-US" sz="1200" dirty="0">
                          <a:latin typeface="HGP創英角ｺﾞｼｯｸUB" panose="020B0900000000000000" pitchFamily="50" charset="-128"/>
                          <a:ea typeface="HGP創英角ｺﾞｼｯｸUB" panose="020B0900000000000000" pitchFamily="50" charset="-128"/>
                        </a:rPr>
                        <a:t>千葉</a:t>
                      </a:r>
                    </a:p>
                  </a:txBody>
                  <a:tcPr/>
                </a:tc>
                <a:tc>
                  <a:txBody>
                    <a:bodyPr/>
                    <a:lstStyle/>
                    <a:p>
                      <a:r>
                        <a:rPr kumimoji="1" lang="ja-JP" altLang="en-US" sz="1200" dirty="0">
                          <a:latin typeface="HGP創英角ｺﾞｼｯｸUB" panose="020B0900000000000000" pitchFamily="50" charset="-128"/>
                          <a:ea typeface="HGP創英角ｺﾞｼｯｸUB" panose="020B0900000000000000" pitchFamily="50" charset="-128"/>
                        </a:rPr>
                        <a:t>幹細胞</a:t>
                      </a:r>
                    </a:p>
                  </a:txBody>
                  <a:tcPr/>
                </a:tc>
                <a:tc>
                  <a:txBody>
                    <a:bodyPr/>
                    <a:lstStyle/>
                    <a:p>
                      <a:pPr algn="r"/>
                      <a:r>
                        <a:rPr kumimoji="1" lang="en-US" altLang="ja-JP" sz="1200" dirty="0">
                          <a:latin typeface="HGP創英角ｺﾞｼｯｸUB" panose="020B0900000000000000" pitchFamily="50" charset="-128"/>
                          <a:ea typeface="HGP創英角ｺﾞｼｯｸUB" panose="020B0900000000000000" pitchFamily="50" charset="-128"/>
                        </a:rPr>
                        <a:t>3</a:t>
                      </a:r>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extLst>
                  <a:ext uri="{0D108BD9-81ED-4DB2-BD59-A6C34878D82A}">
                    <a16:rowId xmlns:a16="http://schemas.microsoft.com/office/drawing/2014/main" val="913021539"/>
                  </a:ext>
                </a:extLst>
              </a:tr>
              <a:tr h="277358">
                <a:tc>
                  <a:txBody>
                    <a:bodyPr/>
                    <a:lstStyle/>
                    <a:p>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1200" dirty="0">
                          <a:latin typeface="HGP創英角ｺﾞｼｯｸUB" panose="020B0900000000000000" pitchFamily="50" charset="-128"/>
                          <a:ea typeface="HGP創英角ｺﾞｼｯｸUB" panose="020B0900000000000000" pitchFamily="50" charset="-128"/>
                        </a:rPr>
                        <a:t>関節</a:t>
                      </a:r>
                    </a:p>
                  </a:txBody>
                  <a:tcPr/>
                </a:tc>
                <a:tc>
                  <a:txBody>
                    <a:bodyPr/>
                    <a:lstStyle/>
                    <a:p>
                      <a:pPr algn="r"/>
                      <a:r>
                        <a:rPr kumimoji="1" lang="en-US" altLang="ja-JP" sz="1200" dirty="0">
                          <a:latin typeface="HGP創英角ｺﾞｼｯｸUB" panose="020B0900000000000000" pitchFamily="50" charset="-128"/>
                          <a:ea typeface="HGP創英角ｺﾞｼｯｸUB" panose="020B0900000000000000" pitchFamily="50" charset="-128"/>
                        </a:rPr>
                        <a:t>5</a:t>
                      </a:r>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extLst>
                  <a:ext uri="{0D108BD9-81ED-4DB2-BD59-A6C34878D82A}">
                    <a16:rowId xmlns:a16="http://schemas.microsoft.com/office/drawing/2014/main" val="4279766055"/>
                  </a:ext>
                </a:extLst>
              </a:tr>
              <a:tr h="277358">
                <a:tc>
                  <a:txBody>
                    <a:bodyPr/>
                    <a:lstStyle/>
                    <a:p>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1200" dirty="0">
                          <a:latin typeface="HGP創英角ｺﾞｼｯｸUB" panose="020B0900000000000000" pitchFamily="50" charset="-128"/>
                          <a:ea typeface="HGP創英角ｺﾞｼｯｸUB" panose="020B0900000000000000" pitchFamily="50" charset="-128"/>
                        </a:rPr>
                        <a:t>不妊・卵巣</a:t>
                      </a:r>
                    </a:p>
                  </a:txBody>
                  <a:tcPr/>
                </a:tc>
                <a:tc>
                  <a:txBody>
                    <a:bodyPr/>
                    <a:lstStyle/>
                    <a:p>
                      <a:pPr algn="r"/>
                      <a:r>
                        <a:rPr kumimoji="1" lang="en-US" altLang="ja-JP" sz="1200" dirty="0">
                          <a:latin typeface="HGP創英角ｺﾞｼｯｸUB" panose="020B0900000000000000" pitchFamily="50" charset="-128"/>
                          <a:ea typeface="HGP創英角ｺﾞｼｯｸUB" panose="020B0900000000000000" pitchFamily="50" charset="-128"/>
                        </a:rPr>
                        <a:t>1</a:t>
                      </a:r>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extLst>
                  <a:ext uri="{0D108BD9-81ED-4DB2-BD59-A6C34878D82A}">
                    <a16:rowId xmlns:a16="http://schemas.microsoft.com/office/drawing/2014/main" val="2056846240"/>
                  </a:ext>
                </a:extLst>
              </a:tr>
              <a:tr h="138679">
                <a:tc>
                  <a:txBody>
                    <a:bodyPr/>
                    <a:lstStyle/>
                    <a:p>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1200" dirty="0">
                          <a:latin typeface="HGP創英角ｺﾞｼｯｸUB" panose="020B0900000000000000" pitchFamily="50" charset="-128"/>
                          <a:ea typeface="HGP創英角ｺﾞｼｯｸUB" panose="020B0900000000000000" pitchFamily="50" charset="-128"/>
                        </a:rPr>
                        <a:t>美容</a:t>
                      </a:r>
                    </a:p>
                  </a:txBody>
                  <a:tcPr/>
                </a:tc>
                <a:tc>
                  <a:txBody>
                    <a:bodyPr/>
                    <a:lstStyle/>
                    <a:p>
                      <a:pPr algn="r"/>
                      <a:r>
                        <a:rPr kumimoji="1" lang="en-US" altLang="ja-JP" sz="1200" dirty="0">
                          <a:latin typeface="HGP創英角ｺﾞｼｯｸUB" panose="020B0900000000000000" pitchFamily="50" charset="-128"/>
                          <a:ea typeface="HGP創英角ｺﾞｼｯｸUB" panose="020B0900000000000000" pitchFamily="50" charset="-128"/>
                        </a:rPr>
                        <a:t>3</a:t>
                      </a:r>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extLst>
                  <a:ext uri="{0D108BD9-81ED-4DB2-BD59-A6C34878D82A}">
                    <a16:rowId xmlns:a16="http://schemas.microsoft.com/office/drawing/2014/main" val="3104952047"/>
                  </a:ext>
                </a:extLst>
              </a:tr>
              <a:tr h="138679">
                <a:tc>
                  <a:txBody>
                    <a:bodyPr/>
                    <a:lstStyle/>
                    <a:p>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1200" dirty="0">
                          <a:latin typeface="HGP創英角ｺﾞｼｯｸUB" panose="020B0900000000000000" pitchFamily="50" charset="-128"/>
                          <a:ea typeface="HGP創英角ｺﾞｼｯｸUB" panose="020B0900000000000000" pitchFamily="50" charset="-128"/>
                        </a:rPr>
                        <a:t>歯科</a:t>
                      </a:r>
                    </a:p>
                  </a:txBody>
                  <a:tcPr/>
                </a:tc>
                <a:tc>
                  <a:txBody>
                    <a:bodyPr/>
                    <a:lstStyle/>
                    <a:p>
                      <a:pPr algn="r"/>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extLst>
                  <a:ext uri="{0D108BD9-81ED-4DB2-BD59-A6C34878D82A}">
                    <a16:rowId xmlns:a16="http://schemas.microsoft.com/office/drawing/2014/main" val="1602068632"/>
                  </a:ext>
                </a:extLst>
              </a:tr>
              <a:tr h="147911">
                <a:tc>
                  <a:txBody>
                    <a:bodyPr/>
                    <a:lstStyle/>
                    <a:p>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1200" dirty="0">
                          <a:latin typeface="HGP創英角ｺﾞｼｯｸUB" panose="020B0900000000000000" pitchFamily="50" charset="-128"/>
                          <a:ea typeface="HGP創英角ｺﾞｼｯｸUB" panose="020B0900000000000000" pitchFamily="50" charset="-128"/>
                        </a:rPr>
                        <a:t>歯科</a:t>
                      </a:r>
                    </a:p>
                  </a:txBody>
                  <a:tcPr/>
                </a:tc>
                <a:tc>
                  <a:txBody>
                    <a:bodyPr/>
                    <a:lstStyle/>
                    <a:p>
                      <a:pPr algn="r"/>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extLst>
                  <a:ext uri="{0D108BD9-81ED-4DB2-BD59-A6C34878D82A}">
                    <a16:rowId xmlns:a16="http://schemas.microsoft.com/office/drawing/2014/main" val="3498986939"/>
                  </a:ext>
                </a:extLst>
              </a:tr>
            </a:tbl>
          </a:graphicData>
        </a:graphic>
      </p:graphicFrame>
      <p:graphicFrame>
        <p:nvGraphicFramePr>
          <p:cNvPr id="5" name="表 4">
            <a:extLst>
              <a:ext uri="{FF2B5EF4-FFF2-40B4-BE49-F238E27FC236}">
                <a16:creationId xmlns:a16="http://schemas.microsoft.com/office/drawing/2014/main" id="{855851D0-A496-382C-26B1-F7169DB17CC5}"/>
              </a:ext>
            </a:extLst>
          </p:cNvPr>
          <p:cNvGraphicFramePr>
            <a:graphicFrameLocks noGrp="1"/>
          </p:cNvGraphicFramePr>
          <p:nvPr>
            <p:extLst>
              <p:ext uri="{D42A27DB-BD31-4B8C-83A1-F6EECF244321}">
                <p14:modId xmlns:p14="http://schemas.microsoft.com/office/powerpoint/2010/main" val="3089979261"/>
              </p:ext>
            </p:extLst>
          </p:nvPr>
        </p:nvGraphicFramePr>
        <p:xfrm>
          <a:off x="6096000" y="1139035"/>
          <a:ext cx="5750352" cy="5659861"/>
        </p:xfrm>
        <a:graphic>
          <a:graphicData uri="http://schemas.openxmlformats.org/drawingml/2006/table">
            <a:tbl>
              <a:tblPr firstRow="1" bandRow="1">
                <a:tableStyleId>{5C22544A-7EE6-4342-B048-85BDC9FD1C3A}</a:tableStyleId>
              </a:tblPr>
              <a:tblGrid>
                <a:gridCol w="1587969">
                  <a:extLst>
                    <a:ext uri="{9D8B030D-6E8A-4147-A177-3AD203B41FA5}">
                      <a16:colId xmlns:a16="http://schemas.microsoft.com/office/drawing/2014/main" val="368577258"/>
                    </a:ext>
                  </a:extLst>
                </a:gridCol>
                <a:gridCol w="2016824">
                  <a:extLst>
                    <a:ext uri="{9D8B030D-6E8A-4147-A177-3AD203B41FA5}">
                      <a16:colId xmlns:a16="http://schemas.microsoft.com/office/drawing/2014/main" val="1604071344"/>
                    </a:ext>
                  </a:extLst>
                </a:gridCol>
                <a:gridCol w="2145559">
                  <a:extLst>
                    <a:ext uri="{9D8B030D-6E8A-4147-A177-3AD203B41FA5}">
                      <a16:colId xmlns:a16="http://schemas.microsoft.com/office/drawing/2014/main" val="1044997924"/>
                    </a:ext>
                  </a:extLst>
                </a:gridCol>
              </a:tblGrid>
              <a:tr h="302770">
                <a:tc>
                  <a:txBody>
                    <a:bodyPr/>
                    <a:lstStyle/>
                    <a:p>
                      <a:pPr algn="ctr"/>
                      <a:r>
                        <a:rPr kumimoji="1" lang="ja-JP" altLang="en-US" sz="1200" dirty="0"/>
                        <a:t>エリア</a:t>
                      </a:r>
                    </a:p>
                  </a:txBody>
                  <a:tcPr/>
                </a:tc>
                <a:tc>
                  <a:txBody>
                    <a:bodyPr/>
                    <a:lstStyle/>
                    <a:p>
                      <a:pPr algn="ctr"/>
                      <a:r>
                        <a:rPr kumimoji="1" lang="ja-JP" altLang="en-US" sz="1200" dirty="0"/>
                        <a:t>治療内容</a:t>
                      </a:r>
                    </a:p>
                  </a:txBody>
                  <a:tcPr/>
                </a:tc>
                <a:tc>
                  <a:txBody>
                    <a:bodyPr/>
                    <a:lstStyle/>
                    <a:p>
                      <a:pPr algn="ctr"/>
                      <a:r>
                        <a:rPr kumimoji="1" lang="ja-JP" altLang="en-US" sz="1200" dirty="0"/>
                        <a:t>医療施設数</a:t>
                      </a:r>
                    </a:p>
                  </a:txBody>
                  <a:tcPr/>
                </a:tc>
                <a:extLst>
                  <a:ext uri="{0D108BD9-81ED-4DB2-BD59-A6C34878D82A}">
                    <a16:rowId xmlns:a16="http://schemas.microsoft.com/office/drawing/2014/main" val="3808503494"/>
                  </a:ext>
                </a:extLst>
              </a:tr>
              <a:tr h="0">
                <a:tc>
                  <a:txBody>
                    <a:bodyPr/>
                    <a:lstStyle/>
                    <a:p>
                      <a:r>
                        <a:rPr kumimoji="1" lang="ja-JP" altLang="en-US" sz="1200" dirty="0">
                          <a:latin typeface="HGP創英角ｺﾞｼｯｸUB" panose="020B0900000000000000" pitchFamily="50" charset="-128"/>
                          <a:ea typeface="HGP創英角ｺﾞｼｯｸUB" panose="020B0900000000000000" pitchFamily="50" charset="-128"/>
                        </a:rPr>
                        <a:t>埼玉</a:t>
                      </a:r>
                    </a:p>
                  </a:txBody>
                  <a:tcPr/>
                </a:tc>
                <a:tc>
                  <a:txBody>
                    <a:bodyPr/>
                    <a:lstStyle/>
                    <a:p>
                      <a:r>
                        <a:rPr kumimoji="1" lang="ja-JP" altLang="en-US" sz="1200" dirty="0">
                          <a:latin typeface="HGP創英角ｺﾞｼｯｸUB" panose="020B0900000000000000" pitchFamily="50" charset="-128"/>
                          <a:ea typeface="HGP創英角ｺﾞｼｯｸUB" panose="020B0900000000000000" pitchFamily="50" charset="-128"/>
                        </a:rPr>
                        <a:t>幹細胞</a:t>
                      </a:r>
                    </a:p>
                  </a:txBody>
                  <a:tcPr/>
                </a:tc>
                <a:tc>
                  <a:txBody>
                    <a:bodyPr/>
                    <a:lstStyle/>
                    <a:p>
                      <a:pPr algn="r"/>
                      <a:r>
                        <a:rPr kumimoji="1" lang="en-US" altLang="ja-JP" sz="1200" dirty="0">
                          <a:latin typeface="HGP創英角ｺﾞｼｯｸUB" panose="020B0900000000000000" pitchFamily="50" charset="-128"/>
                          <a:ea typeface="HGP創英角ｺﾞｼｯｸUB" panose="020B0900000000000000" pitchFamily="50" charset="-128"/>
                        </a:rPr>
                        <a:t>1</a:t>
                      </a:r>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extLst>
                  <a:ext uri="{0D108BD9-81ED-4DB2-BD59-A6C34878D82A}">
                    <a16:rowId xmlns:a16="http://schemas.microsoft.com/office/drawing/2014/main" val="2619144487"/>
                  </a:ext>
                </a:extLst>
              </a:tr>
              <a:tr h="205740">
                <a:tc>
                  <a:txBody>
                    <a:bodyPr/>
                    <a:lstStyle/>
                    <a:p>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1200" dirty="0">
                          <a:latin typeface="HGP創英角ｺﾞｼｯｸUB" panose="020B0900000000000000" pitchFamily="50" charset="-128"/>
                          <a:ea typeface="HGP創英角ｺﾞｼｯｸUB" panose="020B0900000000000000" pitchFamily="50" charset="-128"/>
                        </a:rPr>
                        <a:t>関節</a:t>
                      </a:r>
                    </a:p>
                  </a:txBody>
                  <a:tcPr/>
                </a:tc>
                <a:tc>
                  <a:txBody>
                    <a:bodyPr/>
                    <a:lstStyle/>
                    <a:p>
                      <a:pPr algn="r"/>
                      <a:r>
                        <a:rPr kumimoji="1" lang="en-US" altLang="ja-JP" sz="1200" dirty="0">
                          <a:latin typeface="HGP創英角ｺﾞｼｯｸUB" panose="020B0900000000000000" pitchFamily="50" charset="-128"/>
                          <a:ea typeface="HGP創英角ｺﾞｼｯｸUB" panose="020B0900000000000000" pitchFamily="50" charset="-128"/>
                        </a:rPr>
                        <a:t>3</a:t>
                      </a:r>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extLst>
                  <a:ext uri="{0D108BD9-81ED-4DB2-BD59-A6C34878D82A}">
                    <a16:rowId xmlns:a16="http://schemas.microsoft.com/office/drawing/2014/main" val="1157126745"/>
                  </a:ext>
                </a:extLst>
              </a:tr>
              <a:tr h="137160">
                <a:tc>
                  <a:txBody>
                    <a:bodyPr/>
                    <a:lstStyle/>
                    <a:p>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1200" dirty="0">
                          <a:latin typeface="HGP創英角ｺﾞｼｯｸUB" panose="020B0900000000000000" pitchFamily="50" charset="-128"/>
                          <a:ea typeface="HGP創英角ｺﾞｼｯｸUB" panose="020B0900000000000000" pitchFamily="50" charset="-128"/>
                        </a:rPr>
                        <a:t>不妊・卵巣</a:t>
                      </a:r>
                    </a:p>
                  </a:txBody>
                  <a:tcPr/>
                </a:tc>
                <a:tc>
                  <a:txBody>
                    <a:bodyPr/>
                    <a:lstStyle/>
                    <a:p>
                      <a:pPr algn="r"/>
                      <a:r>
                        <a:rPr kumimoji="1" lang="en-US" altLang="ja-JP" sz="1200" dirty="0">
                          <a:latin typeface="HGP創英角ｺﾞｼｯｸUB" panose="020B0900000000000000" pitchFamily="50" charset="-128"/>
                          <a:ea typeface="HGP創英角ｺﾞｼｯｸUB" panose="020B0900000000000000" pitchFamily="50" charset="-128"/>
                        </a:rPr>
                        <a:t>0</a:t>
                      </a:r>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extLst>
                  <a:ext uri="{0D108BD9-81ED-4DB2-BD59-A6C34878D82A}">
                    <a16:rowId xmlns:a16="http://schemas.microsoft.com/office/drawing/2014/main" val="3928477127"/>
                  </a:ext>
                </a:extLst>
              </a:tr>
              <a:tr h="0">
                <a:tc>
                  <a:txBody>
                    <a:bodyPr/>
                    <a:lstStyle/>
                    <a:p>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1200" dirty="0">
                          <a:latin typeface="HGP創英角ｺﾞｼｯｸUB" panose="020B0900000000000000" pitchFamily="50" charset="-128"/>
                          <a:ea typeface="HGP創英角ｺﾞｼｯｸUB" panose="020B0900000000000000" pitchFamily="50" charset="-128"/>
                        </a:rPr>
                        <a:t>美容</a:t>
                      </a:r>
                    </a:p>
                  </a:txBody>
                  <a:tcPr/>
                </a:tc>
                <a:tc>
                  <a:txBody>
                    <a:bodyPr/>
                    <a:lstStyle/>
                    <a:p>
                      <a:pPr algn="r"/>
                      <a:r>
                        <a:rPr kumimoji="1" lang="en-US" altLang="ja-JP" sz="1200" dirty="0">
                          <a:latin typeface="HGP創英角ｺﾞｼｯｸUB" panose="020B0900000000000000" pitchFamily="50" charset="-128"/>
                          <a:ea typeface="HGP創英角ｺﾞｼｯｸUB" panose="020B0900000000000000" pitchFamily="50" charset="-128"/>
                        </a:rPr>
                        <a:t>3</a:t>
                      </a:r>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extLst>
                  <a:ext uri="{0D108BD9-81ED-4DB2-BD59-A6C34878D82A}">
                    <a16:rowId xmlns:a16="http://schemas.microsoft.com/office/drawing/2014/main" val="1975021997"/>
                  </a:ext>
                </a:extLst>
              </a:tr>
              <a:tr h="142853">
                <a:tc>
                  <a:txBody>
                    <a:bodyPr/>
                    <a:lstStyle/>
                    <a:p>
                      <a:r>
                        <a:rPr kumimoji="1" lang="ja-JP" altLang="en-US" sz="1200" dirty="0">
                          <a:latin typeface="HGP創英角ｺﾞｼｯｸUB" panose="020B0900000000000000" pitchFamily="50" charset="-128"/>
                          <a:ea typeface="HGP創英角ｺﾞｼｯｸUB" panose="020B0900000000000000" pitchFamily="50" charset="-128"/>
                        </a:rPr>
                        <a:t>愛知</a:t>
                      </a:r>
                      <a:endParaRPr kumimoji="1" lang="en-US" altLang="ja-JP" sz="12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1200" dirty="0">
                          <a:latin typeface="HGP創英角ｺﾞｼｯｸUB" panose="020B0900000000000000" pitchFamily="50" charset="-128"/>
                          <a:ea typeface="HGP創英角ｺﾞｼｯｸUB" panose="020B0900000000000000" pitchFamily="50" charset="-128"/>
                        </a:rPr>
                        <a:t>幹細胞</a:t>
                      </a:r>
                    </a:p>
                  </a:txBody>
                  <a:tcPr/>
                </a:tc>
                <a:tc>
                  <a:txBody>
                    <a:bodyPr/>
                    <a:lstStyle/>
                    <a:p>
                      <a:pPr algn="r"/>
                      <a:r>
                        <a:rPr kumimoji="1" lang="en-US" altLang="ja-JP" sz="1200" dirty="0">
                          <a:latin typeface="HGP創英角ｺﾞｼｯｸUB" panose="020B0900000000000000" pitchFamily="50" charset="-128"/>
                          <a:ea typeface="HGP創英角ｺﾞｼｯｸUB" panose="020B0900000000000000" pitchFamily="50" charset="-128"/>
                        </a:rPr>
                        <a:t>7</a:t>
                      </a:r>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extLst>
                  <a:ext uri="{0D108BD9-81ED-4DB2-BD59-A6C34878D82A}">
                    <a16:rowId xmlns:a16="http://schemas.microsoft.com/office/drawing/2014/main" val="2722819885"/>
                  </a:ext>
                </a:extLst>
              </a:tr>
              <a:tr h="258618">
                <a:tc>
                  <a:txBody>
                    <a:bodyPr/>
                    <a:lstStyle/>
                    <a:p>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1200" dirty="0">
                          <a:latin typeface="HGP創英角ｺﾞｼｯｸUB" panose="020B0900000000000000" pitchFamily="50" charset="-128"/>
                          <a:ea typeface="HGP創英角ｺﾞｼｯｸUB" panose="020B0900000000000000" pitchFamily="50" charset="-128"/>
                        </a:rPr>
                        <a:t>関節</a:t>
                      </a:r>
                    </a:p>
                  </a:txBody>
                  <a:tcPr/>
                </a:tc>
                <a:tc>
                  <a:txBody>
                    <a:bodyPr/>
                    <a:lstStyle/>
                    <a:p>
                      <a:pPr algn="r"/>
                      <a:r>
                        <a:rPr kumimoji="1" lang="en-US" altLang="ja-JP" sz="1200" dirty="0">
                          <a:latin typeface="HGP創英角ｺﾞｼｯｸUB" panose="020B0900000000000000" pitchFamily="50" charset="-128"/>
                          <a:ea typeface="HGP創英角ｺﾞｼｯｸUB" panose="020B0900000000000000" pitchFamily="50" charset="-128"/>
                        </a:rPr>
                        <a:t>8</a:t>
                      </a:r>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extLst>
                  <a:ext uri="{0D108BD9-81ED-4DB2-BD59-A6C34878D82A}">
                    <a16:rowId xmlns:a16="http://schemas.microsoft.com/office/drawing/2014/main" val="2082673294"/>
                  </a:ext>
                </a:extLst>
              </a:tr>
              <a:tr h="280423">
                <a:tc>
                  <a:txBody>
                    <a:bodyPr/>
                    <a:lstStyle/>
                    <a:p>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1200" dirty="0">
                          <a:latin typeface="HGP創英角ｺﾞｼｯｸUB" panose="020B0900000000000000" pitchFamily="50" charset="-128"/>
                          <a:ea typeface="HGP創英角ｺﾞｼｯｸUB" panose="020B0900000000000000" pitchFamily="50" charset="-128"/>
                        </a:rPr>
                        <a:t>不妊・卵巣</a:t>
                      </a:r>
                    </a:p>
                  </a:txBody>
                  <a:tcPr/>
                </a:tc>
                <a:tc>
                  <a:txBody>
                    <a:bodyPr/>
                    <a:lstStyle/>
                    <a:p>
                      <a:pPr algn="r"/>
                      <a:r>
                        <a:rPr kumimoji="1" lang="en-US" altLang="ja-JP" sz="1200" dirty="0">
                          <a:latin typeface="HGP創英角ｺﾞｼｯｸUB" panose="020B0900000000000000" pitchFamily="50" charset="-128"/>
                          <a:ea typeface="HGP創英角ｺﾞｼｯｸUB" panose="020B0900000000000000" pitchFamily="50" charset="-128"/>
                        </a:rPr>
                        <a:t>2</a:t>
                      </a:r>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extLst>
                  <a:ext uri="{0D108BD9-81ED-4DB2-BD59-A6C34878D82A}">
                    <a16:rowId xmlns:a16="http://schemas.microsoft.com/office/drawing/2014/main" val="3571004168"/>
                  </a:ext>
                </a:extLst>
              </a:tr>
              <a:tr h="137160">
                <a:tc>
                  <a:txBody>
                    <a:bodyPr/>
                    <a:lstStyle/>
                    <a:p>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1200" dirty="0">
                          <a:latin typeface="HGP創英角ｺﾞｼｯｸUB" panose="020B0900000000000000" pitchFamily="50" charset="-128"/>
                          <a:ea typeface="HGP創英角ｺﾞｼｯｸUB" panose="020B0900000000000000" pitchFamily="50" charset="-128"/>
                        </a:rPr>
                        <a:t>美容</a:t>
                      </a:r>
                    </a:p>
                  </a:txBody>
                  <a:tcPr/>
                </a:tc>
                <a:tc>
                  <a:txBody>
                    <a:bodyPr/>
                    <a:lstStyle/>
                    <a:p>
                      <a:pPr algn="r"/>
                      <a:r>
                        <a:rPr kumimoji="1" lang="en-US" altLang="ja-JP" sz="1200" dirty="0">
                          <a:latin typeface="HGP創英角ｺﾞｼｯｸUB" panose="020B0900000000000000" pitchFamily="50" charset="-128"/>
                          <a:ea typeface="HGP創英角ｺﾞｼｯｸUB" panose="020B0900000000000000" pitchFamily="50" charset="-128"/>
                        </a:rPr>
                        <a:t>6</a:t>
                      </a:r>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extLst>
                  <a:ext uri="{0D108BD9-81ED-4DB2-BD59-A6C34878D82A}">
                    <a16:rowId xmlns:a16="http://schemas.microsoft.com/office/drawing/2014/main" val="2044336401"/>
                  </a:ext>
                </a:extLst>
              </a:tr>
              <a:tr h="137160">
                <a:tc>
                  <a:txBody>
                    <a:bodyPr/>
                    <a:lstStyle/>
                    <a:p>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1200" dirty="0">
                          <a:latin typeface="HGP創英角ｺﾞｼｯｸUB" panose="020B0900000000000000" pitchFamily="50" charset="-128"/>
                          <a:ea typeface="HGP創英角ｺﾞｼｯｸUB" panose="020B0900000000000000" pitchFamily="50" charset="-128"/>
                        </a:rPr>
                        <a:t>歯科</a:t>
                      </a:r>
                    </a:p>
                  </a:txBody>
                  <a:tcPr/>
                </a:tc>
                <a:tc>
                  <a:txBody>
                    <a:bodyPr/>
                    <a:lstStyle/>
                    <a:p>
                      <a:pPr algn="r"/>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extLst>
                  <a:ext uri="{0D108BD9-81ED-4DB2-BD59-A6C34878D82A}">
                    <a16:rowId xmlns:a16="http://schemas.microsoft.com/office/drawing/2014/main" val="957973567"/>
                  </a:ext>
                </a:extLst>
              </a:tr>
              <a:tr h="302162">
                <a:tc>
                  <a:txBody>
                    <a:bodyPr/>
                    <a:lstStyle/>
                    <a:p>
                      <a:r>
                        <a:rPr kumimoji="1" lang="ja-JP" altLang="en-US" sz="1200" dirty="0">
                          <a:latin typeface="HGP創英角ｺﾞｼｯｸUB" panose="020B0900000000000000" pitchFamily="50" charset="-128"/>
                          <a:ea typeface="HGP創英角ｺﾞｼｯｸUB" panose="020B0900000000000000" pitchFamily="50" charset="-128"/>
                        </a:rPr>
                        <a:t>大阪</a:t>
                      </a:r>
                      <a:endParaRPr kumimoji="1" lang="en-US" altLang="ja-JP" sz="12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1200" dirty="0">
                          <a:latin typeface="HGP創英角ｺﾞｼｯｸUB" panose="020B0900000000000000" pitchFamily="50" charset="-128"/>
                          <a:ea typeface="HGP創英角ｺﾞｼｯｸUB" panose="020B0900000000000000" pitchFamily="50" charset="-128"/>
                        </a:rPr>
                        <a:t>幹細胞</a:t>
                      </a:r>
                    </a:p>
                  </a:txBody>
                  <a:tcPr/>
                </a:tc>
                <a:tc>
                  <a:txBody>
                    <a:bodyPr/>
                    <a:lstStyle/>
                    <a:p>
                      <a:pPr algn="r"/>
                      <a:r>
                        <a:rPr kumimoji="1" lang="en-US" altLang="ja-JP" sz="1200" dirty="0">
                          <a:latin typeface="HGP創英角ｺﾞｼｯｸUB" panose="020B0900000000000000" pitchFamily="50" charset="-128"/>
                          <a:ea typeface="HGP創英角ｺﾞｼｯｸUB" panose="020B0900000000000000" pitchFamily="50" charset="-128"/>
                        </a:rPr>
                        <a:t>10</a:t>
                      </a:r>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extLst>
                  <a:ext uri="{0D108BD9-81ED-4DB2-BD59-A6C34878D82A}">
                    <a16:rowId xmlns:a16="http://schemas.microsoft.com/office/drawing/2014/main" val="2336389379"/>
                  </a:ext>
                </a:extLst>
              </a:tr>
              <a:tr h="282804">
                <a:tc>
                  <a:txBody>
                    <a:bodyPr/>
                    <a:lstStyle/>
                    <a:p>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1200" dirty="0">
                          <a:latin typeface="HGP創英角ｺﾞｼｯｸUB" panose="020B0900000000000000" pitchFamily="50" charset="-128"/>
                          <a:ea typeface="HGP創英角ｺﾞｼｯｸUB" panose="020B0900000000000000" pitchFamily="50" charset="-128"/>
                        </a:rPr>
                        <a:t>関節</a:t>
                      </a:r>
                    </a:p>
                  </a:txBody>
                  <a:tcPr/>
                </a:tc>
                <a:tc>
                  <a:txBody>
                    <a:bodyPr/>
                    <a:lstStyle/>
                    <a:p>
                      <a:pPr algn="r"/>
                      <a:r>
                        <a:rPr kumimoji="1" lang="en-US" altLang="ja-JP" sz="1200" dirty="0">
                          <a:latin typeface="HGP創英角ｺﾞｼｯｸUB" panose="020B0900000000000000" pitchFamily="50" charset="-128"/>
                          <a:ea typeface="HGP創英角ｺﾞｼｯｸUB" panose="020B0900000000000000" pitchFamily="50" charset="-128"/>
                        </a:rPr>
                        <a:t>10</a:t>
                      </a:r>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extLst>
                  <a:ext uri="{0D108BD9-81ED-4DB2-BD59-A6C34878D82A}">
                    <a16:rowId xmlns:a16="http://schemas.microsoft.com/office/drawing/2014/main" val="4233881812"/>
                  </a:ext>
                </a:extLst>
              </a:tr>
              <a:tr h="308324">
                <a:tc>
                  <a:txBody>
                    <a:bodyPr/>
                    <a:lstStyle/>
                    <a:p>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1200" dirty="0">
                          <a:latin typeface="HGP創英角ｺﾞｼｯｸUB" panose="020B0900000000000000" pitchFamily="50" charset="-128"/>
                          <a:ea typeface="HGP創英角ｺﾞｼｯｸUB" panose="020B0900000000000000" pitchFamily="50" charset="-128"/>
                        </a:rPr>
                        <a:t>不妊・卵巣</a:t>
                      </a:r>
                    </a:p>
                  </a:txBody>
                  <a:tcPr/>
                </a:tc>
                <a:tc>
                  <a:txBody>
                    <a:bodyPr/>
                    <a:lstStyle/>
                    <a:p>
                      <a:pPr algn="r"/>
                      <a:r>
                        <a:rPr kumimoji="1" lang="en-US" altLang="ja-JP" sz="1200" dirty="0">
                          <a:latin typeface="HGP創英角ｺﾞｼｯｸUB" panose="020B0900000000000000" pitchFamily="50" charset="-128"/>
                          <a:ea typeface="HGP創英角ｺﾞｼｯｸUB" panose="020B0900000000000000" pitchFamily="50" charset="-128"/>
                        </a:rPr>
                        <a:t>5</a:t>
                      </a:r>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extLst>
                  <a:ext uri="{0D108BD9-81ED-4DB2-BD59-A6C34878D82A}">
                    <a16:rowId xmlns:a16="http://schemas.microsoft.com/office/drawing/2014/main" val="4074925533"/>
                  </a:ext>
                </a:extLst>
              </a:tr>
              <a:tr h="143164">
                <a:tc>
                  <a:txBody>
                    <a:bodyPr/>
                    <a:lstStyle/>
                    <a:p>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1200" dirty="0">
                          <a:latin typeface="HGP創英角ｺﾞｼｯｸUB" panose="020B0900000000000000" pitchFamily="50" charset="-128"/>
                          <a:ea typeface="HGP創英角ｺﾞｼｯｸUB" panose="020B0900000000000000" pitchFamily="50" charset="-128"/>
                        </a:rPr>
                        <a:t>美容</a:t>
                      </a:r>
                    </a:p>
                  </a:txBody>
                  <a:tcPr/>
                </a:tc>
                <a:tc>
                  <a:txBody>
                    <a:bodyPr/>
                    <a:lstStyle/>
                    <a:p>
                      <a:pPr algn="r"/>
                      <a:r>
                        <a:rPr kumimoji="1" lang="en-US" altLang="ja-JP" sz="1200" dirty="0">
                          <a:latin typeface="HGP創英角ｺﾞｼｯｸUB" panose="020B0900000000000000" pitchFamily="50" charset="-128"/>
                          <a:ea typeface="HGP創英角ｺﾞｼｯｸUB" panose="020B0900000000000000" pitchFamily="50" charset="-128"/>
                        </a:rPr>
                        <a:t>11</a:t>
                      </a:r>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extLst>
                  <a:ext uri="{0D108BD9-81ED-4DB2-BD59-A6C34878D82A}">
                    <a16:rowId xmlns:a16="http://schemas.microsoft.com/office/drawing/2014/main" val="1391721713"/>
                  </a:ext>
                </a:extLst>
              </a:tr>
              <a:tr h="143164">
                <a:tc>
                  <a:txBody>
                    <a:bodyPr/>
                    <a:lstStyle/>
                    <a:p>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1200" dirty="0">
                          <a:latin typeface="HGP創英角ｺﾞｼｯｸUB" panose="020B0900000000000000" pitchFamily="50" charset="-128"/>
                          <a:ea typeface="HGP創英角ｺﾞｼｯｸUB" panose="020B0900000000000000" pitchFamily="50" charset="-128"/>
                        </a:rPr>
                        <a:t>歯科</a:t>
                      </a:r>
                    </a:p>
                  </a:txBody>
                  <a:tcPr/>
                </a:tc>
                <a:tc>
                  <a:txBody>
                    <a:bodyPr/>
                    <a:lstStyle/>
                    <a:p>
                      <a:pPr algn="r"/>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extLst>
                  <a:ext uri="{0D108BD9-81ED-4DB2-BD59-A6C34878D82A}">
                    <a16:rowId xmlns:a16="http://schemas.microsoft.com/office/drawing/2014/main" val="59694600"/>
                  </a:ext>
                </a:extLst>
              </a:tr>
              <a:tr h="300411">
                <a:tc>
                  <a:txBody>
                    <a:bodyPr/>
                    <a:lstStyle/>
                    <a:p>
                      <a:r>
                        <a:rPr kumimoji="1" lang="ja-JP" altLang="en-US" sz="1200" dirty="0">
                          <a:latin typeface="HGP創英角ｺﾞｼｯｸUB" panose="020B0900000000000000" pitchFamily="50" charset="-128"/>
                          <a:ea typeface="HGP創英角ｺﾞｼｯｸUB" panose="020B0900000000000000" pitchFamily="50" charset="-128"/>
                        </a:rPr>
                        <a:t>福岡</a:t>
                      </a:r>
                      <a:endParaRPr kumimoji="1" lang="en-US" altLang="ja-JP" sz="12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1200" dirty="0">
                          <a:latin typeface="HGP創英角ｺﾞｼｯｸUB" panose="020B0900000000000000" pitchFamily="50" charset="-128"/>
                          <a:ea typeface="HGP創英角ｺﾞｼｯｸUB" panose="020B0900000000000000" pitchFamily="50" charset="-128"/>
                        </a:rPr>
                        <a:t>幹細胞</a:t>
                      </a:r>
                    </a:p>
                  </a:txBody>
                  <a:tcPr/>
                </a:tc>
                <a:tc>
                  <a:txBody>
                    <a:bodyPr/>
                    <a:lstStyle/>
                    <a:p>
                      <a:pPr algn="r"/>
                      <a:r>
                        <a:rPr kumimoji="1" lang="en-US" altLang="ja-JP" sz="1200" dirty="0">
                          <a:latin typeface="HGP創英角ｺﾞｼｯｸUB" panose="020B0900000000000000" pitchFamily="50" charset="-128"/>
                          <a:ea typeface="HGP創英角ｺﾞｼｯｸUB" panose="020B0900000000000000" pitchFamily="50" charset="-128"/>
                        </a:rPr>
                        <a:t>3</a:t>
                      </a:r>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extLst>
                  <a:ext uri="{0D108BD9-81ED-4DB2-BD59-A6C34878D82A}">
                    <a16:rowId xmlns:a16="http://schemas.microsoft.com/office/drawing/2014/main" val="4216601038"/>
                  </a:ext>
                </a:extLst>
              </a:tr>
              <a:tr h="295563">
                <a:tc>
                  <a:txBody>
                    <a:bodyPr/>
                    <a:lstStyle/>
                    <a:p>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1200" dirty="0">
                          <a:latin typeface="HGP創英角ｺﾞｼｯｸUB" panose="020B0900000000000000" pitchFamily="50" charset="-128"/>
                          <a:ea typeface="HGP創英角ｺﾞｼｯｸUB" panose="020B0900000000000000" pitchFamily="50" charset="-128"/>
                        </a:rPr>
                        <a:t>関節</a:t>
                      </a:r>
                    </a:p>
                  </a:txBody>
                  <a:tcPr/>
                </a:tc>
                <a:tc>
                  <a:txBody>
                    <a:bodyPr/>
                    <a:lstStyle/>
                    <a:p>
                      <a:pPr algn="r"/>
                      <a:r>
                        <a:rPr kumimoji="1" lang="en-US" altLang="ja-JP" sz="1200" dirty="0">
                          <a:latin typeface="HGP創英角ｺﾞｼｯｸUB" panose="020B0900000000000000" pitchFamily="50" charset="-128"/>
                          <a:ea typeface="HGP創英角ｺﾞｼｯｸUB" panose="020B0900000000000000" pitchFamily="50" charset="-128"/>
                        </a:rPr>
                        <a:t>5</a:t>
                      </a:r>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extLst>
                  <a:ext uri="{0D108BD9-81ED-4DB2-BD59-A6C34878D82A}">
                    <a16:rowId xmlns:a16="http://schemas.microsoft.com/office/drawing/2014/main" val="4285369285"/>
                  </a:ext>
                </a:extLst>
              </a:tr>
              <a:tr h="295564">
                <a:tc>
                  <a:txBody>
                    <a:bodyPr/>
                    <a:lstStyle/>
                    <a:p>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1200" dirty="0">
                          <a:latin typeface="HGP創英角ｺﾞｼｯｸUB" panose="020B0900000000000000" pitchFamily="50" charset="-128"/>
                          <a:ea typeface="HGP創英角ｺﾞｼｯｸUB" panose="020B0900000000000000" pitchFamily="50" charset="-128"/>
                        </a:rPr>
                        <a:t>不妊・卵巣</a:t>
                      </a:r>
                    </a:p>
                  </a:txBody>
                  <a:tcPr/>
                </a:tc>
                <a:tc>
                  <a:txBody>
                    <a:bodyPr/>
                    <a:lstStyle/>
                    <a:p>
                      <a:pPr algn="r"/>
                      <a:r>
                        <a:rPr kumimoji="1" lang="en-US" altLang="ja-JP" sz="1200" dirty="0">
                          <a:latin typeface="HGP創英角ｺﾞｼｯｸUB" panose="020B0900000000000000" pitchFamily="50" charset="-128"/>
                          <a:ea typeface="HGP創英角ｺﾞｼｯｸUB" panose="020B0900000000000000" pitchFamily="50" charset="-128"/>
                        </a:rPr>
                        <a:t>1</a:t>
                      </a:r>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extLst>
                  <a:ext uri="{0D108BD9-81ED-4DB2-BD59-A6C34878D82A}">
                    <a16:rowId xmlns:a16="http://schemas.microsoft.com/office/drawing/2014/main" val="2157745555"/>
                  </a:ext>
                </a:extLst>
              </a:tr>
              <a:tr h="137160">
                <a:tc>
                  <a:txBody>
                    <a:bodyPr/>
                    <a:lstStyle/>
                    <a:p>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1200" dirty="0">
                          <a:latin typeface="HGP創英角ｺﾞｼｯｸUB" panose="020B0900000000000000" pitchFamily="50" charset="-128"/>
                          <a:ea typeface="HGP創英角ｺﾞｼｯｸUB" panose="020B0900000000000000" pitchFamily="50" charset="-128"/>
                        </a:rPr>
                        <a:t>美容</a:t>
                      </a:r>
                    </a:p>
                  </a:txBody>
                  <a:tcPr/>
                </a:tc>
                <a:tc>
                  <a:txBody>
                    <a:bodyPr/>
                    <a:lstStyle/>
                    <a:p>
                      <a:pPr algn="r"/>
                      <a:r>
                        <a:rPr kumimoji="1" lang="en-US" altLang="ja-JP" sz="1200" dirty="0">
                          <a:latin typeface="HGP創英角ｺﾞｼｯｸUB" panose="020B0900000000000000" pitchFamily="50" charset="-128"/>
                          <a:ea typeface="HGP創英角ｺﾞｼｯｸUB" panose="020B0900000000000000" pitchFamily="50" charset="-128"/>
                        </a:rPr>
                        <a:t>4</a:t>
                      </a:r>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extLst>
                  <a:ext uri="{0D108BD9-81ED-4DB2-BD59-A6C34878D82A}">
                    <a16:rowId xmlns:a16="http://schemas.microsoft.com/office/drawing/2014/main" val="402306336"/>
                  </a:ext>
                </a:extLst>
              </a:tr>
              <a:tr h="129278">
                <a:tc>
                  <a:txBody>
                    <a:bodyPr/>
                    <a:lstStyle/>
                    <a:p>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tc>
                  <a:txBody>
                    <a:bodyPr/>
                    <a:lstStyle/>
                    <a:p>
                      <a:r>
                        <a:rPr kumimoji="1" lang="ja-JP" altLang="en-US" sz="1200" dirty="0">
                          <a:latin typeface="HGP創英角ｺﾞｼｯｸUB" panose="020B0900000000000000" pitchFamily="50" charset="-128"/>
                          <a:ea typeface="HGP創英角ｺﾞｼｯｸUB" panose="020B0900000000000000" pitchFamily="50" charset="-128"/>
                        </a:rPr>
                        <a:t>歯科</a:t>
                      </a:r>
                    </a:p>
                  </a:txBody>
                  <a:tcPr/>
                </a:tc>
                <a:tc>
                  <a:txBody>
                    <a:bodyPr/>
                    <a:lstStyle/>
                    <a:p>
                      <a:pPr algn="r"/>
                      <a:endParaRPr kumimoji="1" lang="ja-JP" altLang="en-US" sz="1200" dirty="0">
                        <a:latin typeface="HGP創英角ｺﾞｼｯｸUB" panose="020B0900000000000000" pitchFamily="50" charset="-128"/>
                        <a:ea typeface="HGP創英角ｺﾞｼｯｸUB" panose="020B0900000000000000" pitchFamily="50" charset="-128"/>
                      </a:endParaRPr>
                    </a:p>
                  </a:txBody>
                  <a:tcPr/>
                </a:tc>
                <a:extLst>
                  <a:ext uri="{0D108BD9-81ED-4DB2-BD59-A6C34878D82A}">
                    <a16:rowId xmlns:a16="http://schemas.microsoft.com/office/drawing/2014/main" val="3524913499"/>
                  </a:ext>
                </a:extLst>
              </a:tr>
            </a:tbl>
          </a:graphicData>
        </a:graphic>
      </p:graphicFrame>
      <p:pic>
        <p:nvPicPr>
          <p:cNvPr id="4" name="図 3">
            <a:extLst>
              <a:ext uri="{FF2B5EF4-FFF2-40B4-BE49-F238E27FC236}">
                <a16:creationId xmlns:a16="http://schemas.microsoft.com/office/drawing/2014/main" id="{BB485BE3-3F5E-A5F4-68E1-2059EEF1EDA0}"/>
              </a:ext>
            </a:extLst>
          </p:cNvPr>
          <p:cNvPicPr>
            <a:picLocks noChangeAspect="1"/>
          </p:cNvPicPr>
          <p:nvPr/>
        </p:nvPicPr>
        <p:blipFill>
          <a:blip r:embed="rId2"/>
          <a:stretch>
            <a:fillRect/>
          </a:stretch>
        </p:blipFill>
        <p:spPr>
          <a:xfrm>
            <a:off x="11067067" y="153294"/>
            <a:ext cx="975041" cy="369332"/>
          </a:xfrm>
          <a:prstGeom prst="rect">
            <a:avLst/>
          </a:prstGeom>
        </p:spPr>
      </p:pic>
      <p:sp>
        <p:nvSpPr>
          <p:cNvPr id="9" name="テキスト ボックス 8">
            <a:extLst>
              <a:ext uri="{FF2B5EF4-FFF2-40B4-BE49-F238E27FC236}">
                <a16:creationId xmlns:a16="http://schemas.microsoft.com/office/drawing/2014/main" id="{AD132D92-4121-DE84-2E10-FAA8CD304D53}"/>
              </a:ext>
            </a:extLst>
          </p:cNvPr>
          <p:cNvSpPr txBox="1"/>
          <p:nvPr/>
        </p:nvSpPr>
        <p:spPr>
          <a:xfrm>
            <a:off x="5754255" y="576915"/>
            <a:ext cx="6287853" cy="523220"/>
          </a:xfrm>
          <a:prstGeom prst="rect">
            <a:avLst/>
          </a:prstGeom>
          <a:noFill/>
        </p:spPr>
        <p:txBody>
          <a:bodyPr wrap="square">
            <a:spAutoFit/>
          </a:bodyPr>
          <a:lstStyle/>
          <a:p>
            <a:r>
              <a:rPr lang="ja-JP" altLang="en-US" sz="1400" dirty="0">
                <a:solidFill>
                  <a:srgbClr val="FF0000"/>
                </a:solidFill>
                <a:latin typeface="HGS創英角ｺﾞｼｯｸUB" panose="020B0900000000000000" pitchFamily="50" charset="-128"/>
                <a:ea typeface="HGS創英角ｺﾞｼｯｸUB" panose="020B0900000000000000" pitchFamily="50" charset="-128"/>
              </a:rPr>
              <a:t>提携医療機関のネットワークは拡大し続けています。治療後も日本での観光を存分にお楽しみいただけるよう、最適な医療機関をご案内いたします。</a:t>
            </a:r>
          </a:p>
        </p:txBody>
      </p:sp>
    </p:spTree>
    <p:extLst>
      <p:ext uri="{BB962C8B-B14F-4D97-AF65-F5344CB8AC3E}">
        <p14:creationId xmlns:p14="http://schemas.microsoft.com/office/powerpoint/2010/main" val="24924911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F31D6036-FEFC-6E77-BCCB-44A7D3B73119}"/>
              </a:ext>
            </a:extLst>
          </p:cNvPr>
          <p:cNvSpPr>
            <a:spLocks noGrp="1"/>
          </p:cNvSpPr>
          <p:nvPr>
            <p:ph type="sldNum" sz="quarter" idx="12"/>
          </p:nvPr>
        </p:nvSpPr>
        <p:spPr/>
        <p:txBody>
          <a:bodyPr/>
          <a:lstStyle/>
          <a:p>
            <a:fld id="{F7F2B475-CF5F-4B8E-A618-012648023969}" type="slidenum">
              <a:rPr kumimoji="1" lang="ja-JP" altLang="en-US" smtClean="0"/>
              <a:t>15</a:t>
            </a:fld>
            <a:endParaRPr kumimoji="1" lang="ja-JP" altLang="en-US"/>
          </a:p>
        </p:txBody>
      </p:sp>
      <p:sp>
        <p:nvSpPr>
          <p:cNvPr id="6" name="テキスト ボックス 5">
            <a:extLst>
              <a:ext uri="{FF2B5EF4-FFF2-40B4-BE49-F238E27FC236}">
                <a16:creationId xmlns:a16="http://schemas.microsoft.com/office/drawing/2014/main" id="{B0A8CADF-BEB8-8249-3456-3982A7FA0510}"/>
              </a:ext>
            </a:extLst>
          </p:cNvPr>
          <p:cNvSpPr txBox="1"/>
          <p:nvPr/>
        </p:nvSpPr>
        <p:spPr>
          <a:xfrm>
            <a:off x="369454" y="945001"/>
            <a:ext cx="11267209" cy="923330"/>
          </a:xfrm>
          <a:prstGeom prst="rect">
            <a:avLst/>
          </a:prstGeom>
          <a:noFill/>
        </p:spPr>
        <p:txBody>
          <a:bodyPr wrap="square">
            <a:spAutoFit/>
          </a:bodyPr>
          <a:lstStyle/>
          <a:p>
            <a:r>
              <a:rPr lang="ja-JP" altLang="en-US" dirty="0">
                <a:latin typeface="HGP明朝E" panose="02020900000000000000" pitchFamily="18" charset="-128"/>
                <a:ea typeface="HGP明朝E" panose="02020900000000000000" pitchFamily="18" charset="-128"/>
              </a:rPr>
              <a:t>当社の医療ツーリズムサービスには、医療と観光の両方の要素が含まれています。明日、各要素についてお客様に合わせたお見積もりをご提示いたします。医療部分の料金は、具体的な治療内容やその他の要因によって異なります。観光部分の料金は、滞在期間や宿泊施設のグレードによって異なります。</a:t>
            </a:r>
            <a:endParaRPr lang="en-US" altLang="ja-JP" dirty="0">
              <a:latin typeface="HGP明朝E" panose="02020900000000000000" pitchFamily="18" charset="-128"/>
              <a:ea typeface="HGP明朝E" panose="02020900000000000000" pitchFamily="18" charset="-128"/>
            </a:endParaRPr>
          </a:p>
        </p:txBody>
      </p:sp>
      <p:sp>
        <p:nvSpPr>
          <p:cNvPr id="8" name="テキスト ボックス 7">
            <a:extLst>
              <a:ext uri="{FF2B5EF4-FFF2-40B4-BE49-F238E27FC236}">
                <a16:creationId xmlns:a16="http://schemas.microsoft.com/office/drawing/2014/main" id="{01580486-C25A-96FD-7911-5E42CF22E94D}"/>
              </a:ext>
            </a:extLst>
          </p:cNvPr>
          <p:cNvSpPr txBox="1"/>
          <p:nvPr/>
        </p:nvSpPr>
        <p:spPr>
          <a:xfrm>
            <a:off x="3181926" y="132381"/>
            <a:ext cx="4996873" cy="430887"/>
          </a:xfrm>
          <a:prstGeom prst="rect">
            <a:avLst/>
          </a:prstGeom>
          <a:noFill/>
        </p:spPr>
        <p:txBody>
          <a:bodyPr wrap="square">
            <a:spAutoFit/>
          </a:bodyPr>
          <a:lstStyle/>
          <a:p>
            <a:r>
              <a:rPr lang="ja-JP" altLang="en-US" sz="2200" u="sng" dirty="0">
                <a:latin typeface="HGP明朝E" panose="02020900000000000000" pitchFamily="18" charset="-128"/>
                <a:ea typeface="HGP明朝E" panose="02020900000000000000" pitchFamily="18" charset="-128"/>
              </a:rPr>
              <a:t>医療ツーリズム費用支払い及び返金規定</a:t>
            </a:r>
          </a:p>
        </p:txBody>
      </p:sp>
      <p:sp>
        <p:nvSpPr>
          <p:cNvPr id="10" name="テキスト ボックス 9">
            <a:extLst>
              <a:ext uri="{FF2B5EF4-FFF2-40B4-BE49-F238E27FC236}">
                <a16:creationId xmlns:a16="http://schemas.microsoft.com/office/drawing/2014/main" id="{7379BB94-1C8A-BB4C-DB7E-DE5D846ACF08}"/>
              </a:ext>
            </a:extLst>
          </p:cNvPr>
          <p:cNvSpPr txBox="1"/>
          <p:nvPr/>
        </p:nvSpPr>
        <p:spPr>
          <a:xfrm>
            <a:off x="369454" y="2136338"/>
            <a:ext cx="9153237" cy="1015663"/>
          </a:xfrm>
          <a:prstGeom prst="rect">
            <a:avLst/>
          </a:prstGeom>
          <a:noFill/>
        </p:spPr>
        <p:txBody>
          <a:bodyPr wrap="square">
            <a:spAutoFit/>
          </a:bodyPr>
          <a:lstStyle/>
          <a:p>
            <a:r>
              <a:rPr lang="ja-JP" altLang="en-US" sz="2000" dirty="0">
                <a:latin typeface="HGP明朝E" panose="02020900000000000000" pitchFamily="18" charset="-128"/>
                <a:ea typeface="HGP明朝E" panose="02020900000000000000" pitchFamily="18" charset="-128"/>
              </a:rPr>
              <a:t>■ お支払い条件</a:t>
            </a:r>
            <a:endParaRPr lang="en-US" altLang="ja-JP" sz="2000" dirty="0">
              <a:latin typeface="HGP明朝E" panose="02020900000000000000" pitchFamily="18" charset="-128"/>
              <a:ea typeface="HGP明朝E" panose="02020900000000000000" pitchFamily="18" charset="-128"/>
            </a:endParaRPr>
          </a:p>
          <a:p>
            <a:r>
              <a:rPr lang="ja-JP" altLang="en-US" sz="2000" dirty="0">
                <a:latin typeface="HGP明朝E" panose="02020900000000000000" pitchFamily="18" charset="-128"/>
                <a:ea typeface="HGP明朝E" panose="02020900000000000000" pitchFamily="18" charset="-128"/>
              </a:rPr>
              <a:t>手付金（契約締結時）：</a:t>
            </a:r>
            <a:r>
              <a:rPr lang="en-US" altLang="ja-JP" sz="2000" dirty="0">
                <a:latin typeface="HGP明朝E" panose="02020900000000000000" pitchFamily="18" charset="-128"/>
                <a:ea typeface="HGP明朝E" panose="02020900000000000000" pitchFamily="18" charset="-128"/>
              </a:rPr>
              <a:t>30%</a:t>
            </a:r>
          </a:p>
          <a:p>
            <a:r>
              <a:rPr lang="ja-JP" altLang="en-US" sz="2000" dirty="0">
                <a:latin typeface="HGP明朝E" panose="02020900000000000000" pitchFamily="18" charset="-128"/>
                <a:ea typeface="HGP明朝E" panose="02020900000000000000" pitchFamily="18" charset="-128"/>
              </a:rPr>
              <a:t>到着の</a:t>
            </a:r>
            <a:r>
              <a:rPr lang="en-US" altLang="ja-JP" sz="2000" dirty="0">
                <a:latin typeface="HGP明朝E" panose="02020900000000000000" pitchFamily="18" charset="-128"/>
                <a:ea typeface="HGP明朝E" panose="02020900000000000000" pitchFamily="18" charset="-128"/>
              </a:rPr>
              <a:t>45</a:t>
            </a:r>
            <a:r>
              <a:rPr lang="ja-JP" altLang="en-US" sz="2000" dirty="0">
                <a:latin typeface="HGP明朝E" panose="02020900000000000000" pitchFamily="18" charset="-128"/>
                <a:ea typeface="HGP明朝E" panose="02020900000000000000" pitchFamily="18" charset="-128"/>
              </a:rPr>
              <a:t>日前までに：</a:t>
            </a:r>
            <a:r>
              <a:rPr lang="en-US" altLang="ja-JP" sz="2000" dirty="0">
                <a:latin typeface="HGP明朝E" panose="02020900000000000000" pitchFamily="18" charset="-128"/>
                <a:ea typeface="HGP明朝E" panose="02020900000000000000" pitchFamily="18" charset="-128"/>
              </a:rPr>
              <a:t>70%</a:t>
            </a:r>
            <a:endParaRPr lang="ja-JP" altLang="en-US" sz="2000" dirty="0">
              <a:latin typeface="HGP明朝E" panose="02020900000000000000" pitchFamily="18" charset="-128"/>
              <a:ea typeface="HGP明朝E" panose="02020900000000000000" pitchFamily="18" charset="-128"/>
            </a:endParaRPr>
          </a:p>
        </p:txBody>
      </p:sp>
      <p:sp>
        <p:nvSpPr>
          <p:cNvPr id="12" name="テキスト ボックス 11">
            <a:extLst>
              <a:ext uri="{FF2B5EF4-FFF2-40B4-BE49-F238E27FC236}">
                <a16:creationId xmlns:a16="http://schemas.microsoft.com/office/drawing/2014/main" id="{785BCCD2-4DF4-4839-D08C-6283D9999660}"/>
              </a:ext>
            </a:extLst>
          </p:cNvPr>
          <p:cNvSpPr txBox="1"/>
          <p:nvPr/>
        </p:nvSpPr>
        <p:spPr>
          <a:xfrm>
            <a:off x="369454" y="3420008"/>
            <a:ext cx="8132618" cy="1323439"/>
          </a:xfrm>
          <a:prstGeom prst="rect">
            <a:avLst/>
          </a:prstGeom>
          <a:noFill/>
        </p:spPr>
        <p:txBody>
          <a:bodyPr wrap="square">
            <a:spAutoFit/>
          </a:bodyPr>
          <a:lstStyle/>
          <a:p>
            <a:r>
              <a:rPr lang="en-US" altLang="ja-JP" sz="2000" dirty="0">
                <a:latin typeface="HGP明朝E" panose="02020900000000000000" pitchFamily="18" charset="-128"/>
                <a:ea typeface="HGP明朝E" panose="02020900000000000000" pitchFamily="18" charset="-128"/>
              </a:rPr>
              <a:t>■ </a:t>
            </a:r>
            <a:r>
              <a:rPr lang="ja-JP" altLang="en-US" sz="2000" dirty="0">
                <a:latin typeface="HGP明朝E" panose="02020900000000000000" pitchFamily="18" charset="-128"/>
                <a:ea typeface="HGP明朝E" panose="02020900000000000000" pitchFamily="18" charset="-128"/>
              </a:rPr>
              <a:t>返金規定</a:t>
            </a:r>
            <a:endParaRPr lang="en-US" altLang="ja-JP" sz="2000" dirty="0">
              <a:latin typeface="HGP明朝E" panose="02020900000000000000" pitchFamily="18" charset="-128"/>
              <a:ea typeface="HGP明朝E" panose="02020900000000000000" pitchFamily="18" charset="-128"/>
            </a:endParaRPr>
          </a:p>
          <a:p>
            <a:r>
              <a:rPr lang="ja-JP" altLang="en-US" sz="2000" dirty="0">
                <a:latin typeface="HGP明朝E" panose="02020900000000000000" pitchFamily="18" charset="-128"/>
                <a:ea typeface="HGP明朝E" panose="02020900000000000000" pitchFamily="18" charset="-128"/>
              </a:rPr>
              <a:t>ご到着の</a:t>
            </a:r>
            <a:r>
              <a:rPr lang="en-US" altLang="ja-JP" sz="2000" dirty="0">
                <a:latin typeface="HGP明朝E" panose="02020900000000000000" pitchFamily="18" charset="-128"/>
                <a:ea typeface="HGP明朝E" panose="02020900000000000000" pitchFamily="18" charset="-128"/>
              </a:rPr>
              <a:t>40</a:t>
            </a:r>
            <a:r>
              <a:rPr lang="ja-JP" altLang="en-US" sz="2000" dirty="0">
                <a:latin typeface="HGP明朝E" panose="02020900000000000000" pitchFamily="18" charset="-128"/>
                <a:ea typeface="HGP明朝E" panose="02020900000000000000" pitchFamily="18" charset="-128"/>
              </a:rPr>
              <a:t>日前以上 → </a:t>
            </a:r>
            <a:r>
              <a:rPr lang="en-US" altLang="ja-JP" sz="2000" dirty="0">
                <a:latin typeface="HGP明朝E" panose="02020900000000000000" pitchFamily="18" charset="-128"/>
                <a:ea typeface="HGP明朝E" panose="02020900000000000000" pitchFamily="18" charset="-128"/>
              </a:rPr>
              <a:t>70%</a:t>
            </a:r>
            <a:r>
              <a:rPr lang="ja-JP" altLang="en-US" sz="2000" dirty="0">
                <a:latin typeface="HGP明朝E" panose="02020900000000000000" pitchFamily="18" charset="-128"/>
                <a:ea typeface="HGP明朝E" panose="02020900000000000000" pitchFamily="18" charset="-128"/>
              </a:rPr>
              <a:t>返金</a:t>
            </a:r>
            <a:endParaRPr lang="en-US" altLang="ja-JP" sz="2000" dirty="0">
              <a:latin typeface="HGP明朝E" panose="02020900000000000000" pitchFamily="18" charset="-128"/>
              <a:ea typeface="HGP明朝E" panose="02020900000000000000" pitchFamily="18" charset="-128"/>
            </a:endParaRPr>
          </a:p>
          <a:p>
            <a:r>
              <a:rPr lang="ja-JP" altLang="en-US" sz="2000" dirty="0">
                <a:latin typeface="HGP明朝E" panose="02020900000000000000" pitchFamily="18" charset="-128"/>
                <a:ea typeface="HGP明朝E" panose="02020900000000000000" pitchFamily="18" charset="-128"/>
              </a:rPr>
              <a:t>ご到着の</a:t>
            </a:r>
            <a:r>
              <a:rPr lang="en-US" altLang="ja-JP" sz="2000" dirty="0">
                <a:latin typeface="HGP明朝E" panose="02020900000000000000" pitchFamily="18" charset="-128"/>
                <a:ea typeface="HGP明朝E" panose="02020900000000000000" pitchFamily="18" charset="-128"/>
              </a:rPr>
              <a:t>39</a:t>
            </a:r>
            <a:r>
              <a:rPr lang="ja-JP" altLang="en-US" sz="2000" dirty="0">
                <a:latin typeface="HGP明朝E" panose="02020900000000000000" pitchFamily="18" charset="-128"/>
                <a:ea typeface="HGP明朝E" panose="02020900000000000000" pitchFamily="18" charset="-128"/>
              </a:rPr>
              <a:t>～</a:t>
            </a:r>
            <a:r>
              <a:rPr lang="en-US" altLang="ja-JP" sz="2000" dirty="0">
                <a:latin typeface="HGP明朝E" panose="02020900000000000000" pitchFamily="18" charset="-128"/>
                <a:ea typeface="HGP明朝E" panose="02020900000000000000" pitchFamily="18" charset="-128"/>
              </a:rPr>
              <a:t>31</a:t>
            </a:r>
            <a:r>
              <a:rPr lang="ja-JP" altLang="en-US" sz="2000" dirty="0">
                <a:latin typeface="HGP明朝E" panose="02020900000000000000" pitchFamily="18" charset="-128"/>
                <a:ea typeface="HGP明朝E" panose="02020900000000000000" pitchFamily="18" charset="-128"/>
              </a:rPr>
              <a:t>日前 → </a:t>
            </a:r>
            <a:r>
              <a:rPr lang="en-US" altLang="ja-JP" sz="2000" dirty="0">
                <a:latin typeface="HGP明朝E" panose="02020900000000000000" pitchFamily="18" charset="-128"/>
                <a:ea typeface="HGP明朝E" panose="02020900000000000000" pitchFamily="18" charset="-128"/>
              </a:rPr>
              <a:t>50%</a:t>
            </a:r>
            <a:r>
              <a:rPr lang="ja-JP" altLang="en-US" sz="2000" dirty="0">
                <a:latin typeface="HGP明朝E" panose="02020900000000000000" pitchFamily="18" charset="-128"/>
                <a:ea typeface="HGP明朝E" panose="02020900000000000000" pitchFamily="18" charset="-128"/>
              </a:rPr>
              <a:t>返金</a:t>
            </a:r>
            <a:endParaRPr lang="en-US" altLang="ja-JP" sz="2000" dirty="0">
              <a:latin typeface="HGP明朝E" panose="02020900000000000000" pitchFamily="18" charset="-128"/>
              <a:ea typeface="HGP明朝E" panose="02020900000000000000" pitchFamily="18" charset="-128"/>
            </a:endParaRPr>
          </a:p>
          <a:p>
            <a:r>
              <a:rPr lang="ja-JP" altLang="en-US" sz="2000" dirty="0">
                <a:latin typeface="HGP明朝E" panose="02020900000000000000" pitchFamily="18" charset="-128"/>
                <a:ea typeface="HGP明朝E" panose="02020900000000000000" pitchFamily="18" charset="-128"/>
              </a:rPr>
              <a:t>ご到着の</a:t>
            </a:r>
            <a:r>
              <a:rPr lang="en-US" altLang="ja-JP" sz="2000" dirty="0">
                <a:latin typeface="HGP明朝E" panose="02020900000000000000" pitchFamily="18" charset="-128"/>
                <a:ea typeface="HGP明朝E" panose="02020900000000000000" pitchFamily="18" charset="-128"/>
              </a:rPr>
              <a:t>30</a:t>
            </a:r>
            <a:r>
              <a:rPr lang="ja-JP" altLang="en-US" sz="2000" dirty="0">
                <a:latin typeface="HGP明朝E" panose="02020900000000000000" pitchFamily="18" charset="-128"/>
                <a:ea typeface="HGP明朝E" panose="02020900000000000000" pitchFamily="18" charset="-128"/>
              </a:rPr>
              <a:t>日前以降 → 返金不可</a:t>
            </a:r>
          </a:p>
        </p:txBody>
      </p:sp>
      <p:sp>
        <p:nvSpPr>
          <p:cNvPr id="14" name="テキスト ボックス 13">
            <a:extLst>
              <a:ext uri="{FF2B5EF4-FFF2-40B4-BE49-F238E27FC236}">
                <a16:creationId xmlns:a16="http://schemas.microsoft.com/office/drawing/2014/main" id="{DC3F1B56-D801-BF0E-8422-0596741B3416}"/>
              </a:ext>
            </a:extLst>
          </p:cNvPr>
          <p:cNvSpPr txBox="1"/>
          <p:nvPr/>
        </p:nvSpPr>
        <p:spPr>
          <a:xfrm>
            <a:off x="369454" y="5051287"/>
            <a:ext cx="11628582" cy="1200329"/>
          </a:xfrm>
          <a:prstGeom prst="rect">
            <a:avLst/>
          </a:prstGeom>
          <a:noFill/>
        </p:spPr>
        <p:txBody>
          <a:bodyPr wrap="square">
            <a:spAutoFit/>
          </a:bodyPr>
          <a:lstStyle/>
          <a:p>
            <a:r>
              <a:rPr lang="en-US" altLang="ja-JP" dirty="0">
                <a:latin typeface="HGP明朝E" panose="02020900000000000000" pitchFamily="18" charset="-128"/>
                <a:ea typeface="HGP明朝E" panose="02020900000000000000" pitchFamily="18" charset="-128"/>
              </a:rPr>
              <a:t>※</a:t>
            </a:r>
            <a:r>
              <a:rPr lang="ja-JP" altLang="en-US" dirty="0">
                <a:latin typeface="HGP明朝E" panose="02020900000000000000" pitchFamily="18" charset="-128"/>
                <a:ea typeface="HGP明朝E" panose="02020900000000000000" pitchFamily="18" charset="-128"/>
              </a:rPr>
              <a:t>契約締結時に支払われた手付金は、医療機関との事前調整、診察枠の確保、および医療調整サービスの開始に充てられるため、いかなる場合でも返金できません。ただし、治療内容によっては、細胞の処理、培養、およびオーダーメイド医療用品の準備に時間を要する場合があります。そのような場合、治療の準備が開始された後のキャンセルについては、返金対象とならない場合があることをご了承ください。</a:t>
            </a:r>
          </a:p>
        </p:txBody>
      </p:sp>
      <p:sp>
        <p:nvSpPr>
          <p:cNvPr id="15" name="テキスト ボックス 14">
            <a:extLst>
              <a:ext uri="{FF2B5EF4-FFF2-40B4-BE49-F238E27FC236}">
                <a16:creationId xmlns:a16="http://schemas.microsoft.com/office/drawing/2014/main" id="{76AC5DED-15DF-6226-A239-8A7EE06207CF}"/>
              </a:ext>
            </a:extLst>
          </p:cNvPr>
          <p:cNvSpPr txBox="1"/>
          <p:nvPr/>
        </p:nvSpPr>
        <p:spPr>
          <a:xfrm>
            <a:off x="369454" y="132381"/>
            <a:ext cx="1209964" cy="369332"/>
          </a:xfrm>
          <a:prstGeom prst="rect">
            <a:avLst/>
          </a:prstGeom>
          <a:noFill/>
          <a:ln>
            <a:solidFill>
              <a:srgbClr val="FF0000"/>
            </a:solidFill>
          </a:ln>
        </p:spPr>
        <p:txBody>
          <a:bodyPr wrap="square" rtlCol="0">
            <a:spAutoFit/>
          </a:bodyPr>
          <a:lstStyle/>
          <a:p>
            <a:r>
              <a:rPr lang="ja-JP" altLang="en-US" dirty="0">
                <a:solidFill>
                  <a:srgbClr val="FF0000"/>
                </a:solidFill>
                <a:latin typeface="HGP明朝E" panose="02020900000000000000" pitchFamily="18" charset="-128"/>
                <a:ea typeface="HGP明朝E" panose="02020900000000000000" pitchFamily="18" charset="-128"/>
              </a:rPr>
              <a:t>患者様用</a:t>
            </a:r>
            <a:endParaRPr kumimoji="1" lang="ja-JP" altLang="en-US" dirty="0">
              <a:solidFill>
                <a:srgbClr val="FF0000"/>
              </a:solidFill>
              <a:latin typeface="HGP明朝E" panose="02020900000000000000" pitchFamily="18" charset="-128"/>
              <a:ea typeface="HGP明朝E" panose="02020900000000000000" pitchFamily="18" charset="-128"/>
            </a:endParaRPr>
          </a:p>
        </p:txBody>
      </p:sp>
      <p:pic>
        <p:nvPicPr>
          <p:cNvPr id="16" name="図 15">
            <a:extLst>
              <a:ext uri="{FF2B5EF4-FFF2-40B4-BE49-F238E27FC236}">
                <a16:creationId xmlns:a16="http://schemas.microsoft.com/office/drawing/2014/main" id="{C6DA9936-A446-95D5-1296-81A391397BBD}"/>
              </a:ext>
            </a:extLst>
          </p:cNvPr>
          <p:cNvPicPr>
            <a:picLocks noChangeAspect="1"/>
          </p:cNvPicPr>
          <p:nvPr/>
        </p:nvPicPr>
        <p:blipFill>
          <a:blip r:embed="rId2"/>
          <a:stretch>
            <a:fillRect/>
          </a:stretch>
        </p:blipFill>
        <p:spPr>
          <a:xfrm>
            <a:off x="11189039" y="110690"/>
            <a:ext cx="895247" cy="468399"/>
          </a:xfrm>
          <a:prstGeom prst="rect">
            <a:avLst/>
          </a:prstGeom>
        </p:spPr>
      </p:pic>
    </p:spTree>
    <p:extLst>
      <p:ext uri="{BB962C8B-B14F-4D97-AF65-F5344CB8AC3E}">
        <p14:creationId xmlns:p14="http://schemas.microsoft.com/office/powerpoint/2010/main" val="4069518929"/>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1463</TotalTime>
  <Words>1808</Words>
  <Application>Microsoft Office PowerPoint</Application>
  <PresentationFormat>ワイド画面</PresentationFormat>
  <Paragraphs>309</Paragraphs>
  <Slides>15</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15</vt:i4>
      </vt:variant>
    </vt:vector>
  </HeadingPairs>
  <TitlesOfParts>
    <vt:vector size="24" baseType="lpstr">
      <vt:lpstr>HGP創英角ｺﾞｼｯｸUB</vt:lpstr>
      <vt:lpstr>HGP明朝E</vt:lpstr>
      <vt:lpstr>HGS創英角ｺﾞｼｯｸUB</vt:lpstr>
      <vt:lpstr>HGS明朝E</vt:lpstr>
      <vt:lpstr>游ゴシック</vt:lpstr>
      <vt:lpstr>游ゴシック Light</vt:lpstr>
      <vt:lpstr>游明朝</vt:lpstr>
      <vt:lpstr>Arial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智之 三舩</dc:creator>
  <cp:lastModifiedBy>智之 三舩</cp:lastModifiedBy>
  <cp:revision>24</cp:revision>
  <cp:lastPrinted>2026-10-26T05:36:39Z</cp:lastPrinted>
  <dcterms:created xsi:type="dcterms:W3CDTF">2026-05-05T08:47:23Z</dcterms:created>
  <dcterms:modified xsi:type="dcterms:W3CDTF">2026-10-26T05:39:50Z</dcterms:modified>
</cp:coreProperties>
</file>